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66" r:id="rId3"/>
    <p:sldId id="267" r:id="rId4"/>
    <p:sldId id="275" r:id="rId5"/>
    <p:sldId id="269" r:id="rId6"/>
    <p:sldId id="270" r:id="rId7"/>
    <p:sldId id="261" r:id="rId8"/>
    <p:sldId id="257" r:id="rId9"/>
    <p:sldId id="258" r:id="rId10"/>
    <p:sldId id="259" r:id="rId11"/>
    <p:sldId id="262" r:id="rId12"/>
    <p:sldId id="272" r:id="rId13"/>
    <p:sldId id="274" r:id="rId14"/>
    <p:sldId id="264" r:id="rId15"/>
  </p:sldIdLst>
  <p:sldSz cx="9144000" cy="6858000" type="screen4x3"/>
  <p:notesSz cx="6797675"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65288" autoAdjust="0"/>
  </p:normalViewPr>
  <p:slideViewPr>
    <p:cSldViewPr>
      <p:cViewPr>
        <p:scale>
          <a:sx n="60" d="100"/>
          <a:sy n="60" d="100"/>
        </p:scale>
        <p:origin x="-174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74CBFF0D-6C16-4B49-BF59-A16E8EF38C31}" type="datetimeFigureOut">
              <a:rPr kumimoji="1" lang="ja-JP" altLang="en-US" smtClean="0"/>
              <a:t>2014/7/22</a:t>
            </a:fld>
            <a:endParaRPr kumimoji="1" lang="ja-JP" altLang="en-US"/>
          </a:p>
        </p:txBody>
      </p:sp>
      <p:sp>
        <p:nvSpPr>
          <p:cNvPr id="4" name="スライド イメージ プレースホルダー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0C5A4723-2C1C-455D-8DC3-99ED6C7C1369}" type="slidenum">
              <a:rPr kumimoji="1" lang="ja-JP" altLang="en-US" smtClean="0"/>
              <a:t>‹#›</a:t>
            </a:fld>
            <a:endParaRPr kumimoji="1" lang="ja-JP" altLang="en-US"/>
          </a:p>
        </p:txBody>
      </p:sp>
    </p:spTree>
    <p:extLst>
      <p:ext uri="{BB962C8B-B14F-4D97-AF65-F5344CB8AC3E}">
        <p14:creationId xmlns:p14="http://schemas.microsoft.com/office/powerpoint/2010/main" val="27861685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2</a:t>
            </a:fld>
            <a:endParaRPr kumimoji="1" lang="ja-JP" altLang="en-US"/>
          </a:p>
        </p:txBody>
      </p:sp>
    </p:spTree>
    <p:extLst>
      <p:ext uri="{BB962C8B-B14F-4D97-AF65-F5344CB8AC3E}">
        <p14:creationId xmlns:p14="http://schemas.microsoft.com/office/powerpoint/2010/main" val="4183750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近年，テラヘルツ</a:t>
            </a:r>
            <a:r>
              <a:rPr kumimoji="1" lang="en-US" altLang="ja-JP" sz="1200" b="0" i="0" u="none" strike="noStrike" kern="1200" baseline="0" dirty="0" smtClean="0">
                <a:solidFill>
                  <a:schemeClr val="tx1"/>
                </a:solidFill>
                <a:latin typeface="+mn-lt"/>
                <a:ea typeface="+mn-ea"/>
                <a:cs typeface="+mn-cs"/>
              </a:rPr>
              <a:t>(THz)</a:t>
            </a:r>
            <a:r>
              <a:rPr kumimoji="1" lang="ja-JP" altLang="en-US" sz="1200" b="0" i="0" u="none" strike="noStrike" kern="1200" baseline="0" dirty="0" smtClean="0">
                <a:solidFill>
                  <a:schemeClr val="tx1"/>
                </a:solidFill>
                <a:latin typeface="+mn-lt"/>
                <a:ea typeface="+mn-ea"/>
                <a:cs typeface="+mn-cs"/>
              </a:rPr>
              <a:t>帯の測定器が普及しているが，基本物理量である絶対電力の校正技術が確立されていないことが課題となっている．筆者らはそのトレーサビリティ確立を目指して</a:t>
            </a:r>
            <a:r>
              <a:rPr kumimoji="1" lang="en-US" altLang="ja-JP" sz="1200" b="0" i="0" u="none" strike="noStrike" kern="1200" baseline="0" dirty="0" smtClean="0">
                <a:solidFill>
                  <a:schemeClr val="tx1"/>
                </a:solidFill>
                <a:latin typeface="+mn-lt"/>
                <a:ea typeface="+mn-ea"/>
                <a:cs typeface="+mn-cs"/>
              </a:rPr>
              <a:t>THz</a:t>
            </a:r>
            <a:r>
              <a:rPr kumimoji="1" lang="ja-JP" altLang="en-US" sz="1200" b="0" i="0" u="none" strike="noStrike" kern="1200" baseline="0" dirty="0" smtClean="0">
                <a:solidFill>
                  <a:schemeClr val="tx1"/>
                </a:solidFill>
                <a:latin typeface="+mn-lt"/>
                <a:ea typeface="+mn-ea"/>
                <a:cs typeface="+mn-cs"/>
              </a:rPr>
              <a:t>絶対電力測定用カロリーメータの開発を進めている．現在広く利用されている</a:t>
            </a:r>
            <a:r>
              <a:rPr kumimoji="1" lang="en-US" altLang="ja-JP" sz="1200" b="0" i="0" u="none" strike="noStrike" kern="1200" baseline="0" dirty="0" smtClean="0">
                <a:solidFill>
                  <a:schemeClr val="tx1"/>
                </a:solidFill>
                <a:latin typeface="+mn-lt"/>
                <a:ea typeface="+mn-ea"/>
                <a:cs typeface="+mn-cs"/>
              </a:rPr>
              <a:t>THz </a:t>
            </a:r>
            <a:r>
              <a:rPr kumimoji="1" lang="ja-JP" altLang="en-US" sz="1200" b="0" i="0" u="none" strike="noStrike" kern="1200" baseline="0" dirty="0" smtClean="0">
                <a:solidFill>
                  <a:schemeClr val="tx1"/>
                </a:solidFill>
                <a:latin typeface="+mn-lt"/>
                <a:ea typeface="+mn-ea"/>
                <a:cs typeface="+mn-cs"/>
              </a:rPr>
              <a:t>光源は微弱であるため，その絶対電力を定めるためには，</a:t>
            </a:r>
            <a:r>
              <a:rPr kumimoji="1" lang="en-US" altLang="ja-JP" sz="1200" b="0" i="0" u="none" strike="noStrike" kern="1200" baseline="0" dirty="0" smtClean="0">
                <a:solidFill>
                  <a:schemeClr val="tx1"/>
                </a:solidFill>
                <a:latin typeface="+mn-lt"/>
                <a:ea typeface="+mn-ea"/>
                <a:cs typeface="+mn-cs"/>
              </a:rPr>
              <a:t>THz </a:t>
            </a:r>
            <a:r>
              <a:rPr kumimoji="1" lang="ja-JP" altLang="en-US" sz="1200" b="0" i="0" u="none" strike="noStrike" kern="1200" baseline="0" dirty="0" smtClean="0">
                <a:solidFill>
                  <a:schemeClr val="tx1"/>
                </a:solidFill>
                <a:latin typeface="+mn-lt"/>
                <a:ea typeface="+mn-ea"/>
                <a:cs typeface="+mn-cs"/>
              </a:rPr>
              <a:t>波吸収による微小熱量変化</a:t>
            </a:r>
          </a:p>
          <a:p>
            <a:r>
              <a:rPr kumimoji="1" lang="ja-JP" altLang="en-US" sz="1200" b="0" i="0" u="none" strike="noStrike" kern="1200" baseline="0" dirty="0" smtClean="0">
                <a:solidFill>
                  <a:schemeClr val="tx1"/>
                </a:solidFill>
                <a:latin typeface="+mn-lt"/>
                <a:ea typeface="+mn-ea"/>
                <a:cs typeface="+mn-cs"/>
              </a:rPr>
              <a:t>を精度よく測定する必要がある．その一手法として熱電変換素子を用いた等温制御による直流置換測定について基礎検討を行ったので報告する．</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12</a:t>
            </a:fld>
            <a:endParaRPr kumimoji="1" lang="ja-JP" altLang="en-US"/>
          </a:p>
        </p:txBody>
      </p:sp>
    </p:spTree>
    <p:extLst>
      <p:ext uri="{BB962C8B-B14F-4D97-AF65-F5344CB8AC3E}">
        <p14:creationId xmlns:p14="http://schemas.microsoft.com/office/powerpoint/2010/main" val="691417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受光部の</a:t>
            </a:r>
            <a:r>
              <a:rPr kumimoji="1" lang="en-US" altLang="ja-JP" dirty="0" smtClean="0"/>
              <a:t>THz </a:t>
            </a:r>
            <a:r>
              <a:rPr kumimoji="1" lang="ja-JP" altLang="en-US" dirty="0" smtClean="0"/>
              <a:t>吸収体と基準温度ブロックの温度差を温度センサである熱電変換素子で検出する．吸収体は冷却素子によって一定電力で冷却される．</a:t>
            </a:r>
          </a:p>
          <a:p>
            <a:r>
              <a:rPr kumimoji="1" lang="ja-JP" altLang="en-US" dirty="0" smtClean="0"/>
              <a:t>このとき，温度センサの出力をプリアンプで増幅した後にヌルメータによって検出し，帰還回路を介してヒータを制御することで吸収体を等温状態に保つ．</a:t>
            </a:r>
            <a:endParaRPr kumimoji="1" lang="en-US" altLang="ja-JP" dirty="0" smtClean="0"/>
          </a:p>
          <a:p>
            <a:r>
              <a:rPr kumimoji="1" lang="ja-JP" altLang="en-US" dirty="0" smtClean="0"/>
              <a:t>ヒータの駆動電力は電圧計でモニタされる．等温制御条件の下，吸収体に電磁波が入射するとその吸収によって発熱するためヒータ駆動電力は減少する．</a:t>
            </a:r>
            <a:endParaRPr kumimoji="1" lang="en-US" altLang="ja-JP" dirty="0" smtClean="0"/>
          </a:p>
          <a:p>
            <a:r>
              <a:rPr kumimoji="1" lang="ja-JP" altLang="en-US" dirty="0" smtClean="0"/>
              <a:t>このときヒータの駆動電力の差を測定することで入射電力を決定することができる．</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13</a:t>
            </a:fld>
            <a:endParaRPr kumimoji="1" lang="ja-JP" altLang="en-US"/>
          </a:p>
        </p:txBody>
      </p:sp>
    </p:spTree>
    <p:extLst>
      <p:ext uri="{BB962C8B-B14F-4D97-AF65-F5344CB8AC3E}">
        <p14:creationId xmlns:p14="http://schemas.microsoft.com/office/powerpoint/2010/main" val="3714410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本報告では微弱な</a:t>
            </a:r>
            <a:r>
              <a:rPr kumimoji="1" lang="en-US" altLang="ja-JP" sz="1200" b="0" i="0" u="none" strike="noStrike" kern="1200" baseline="0" dirty="0" smtClean="0">
                <a:solidFill>
                  <a:schemeClr val="tx1"/>
                </a:solidFill>
                <a:latin typeface="+mn-lt"/>
                <a:ea typeface="+mn-ea"/>
                <a:cs typeface="+mn-cs"/>
              </a:rPr>
              <a:t>THz </a:t>
            </a:r>
            <a:r>
              <a:rPr kumimoji="1" lang="ja-JP" altLang="en-US" sz="1200" b="0" i="0" u="none" strike="noStrike" kern="1200" baseline="0" dirty="0" smtClean="0">
                <a:solidFill>
                  <a:schemeClr val="tx1"/>
                </a:solidFill>
                <a:latin typeface="+mn-lt"/>
                <a:ea typeface="+mn-ea"/>
                <a:cs typeface="+mn-cs"/>
              </a:rPr>
              <a:t>絶対電力を測定するための基礎実験として，等温制御を行った冷却素子とヒータの直流応答特性を評価した．図</a:t>
            </a:r>
            <a:r>
              <a:rPr kumimoji="1" lang="en-US" altLang="ja-JP" sz="1200" b="0" i="0" u="none" strike="noStrike" kern="1200" baseline="0" dirty="0" smtClean="0">
                <a:solidFill>
                  <a:schemeClr val="tx1"/>
                </a:solidFill>
                <a:latin typeface="+mn-lt"/>
                <a:ea typeface="+mn-ea"/>
                <a:cs typeface="+mn-cs"/>
              </a:rPr>
              <a:t>2 </a:t>
            </a:r>
            <a:r>
              <a:rPr kumimoji="1" lang="ja-JP" altLang="en-US" sz="1200" b="0" i="0" u="none" strike="noStrike" kern="1200" baseline="0" dirty="0" smtClean="0">
                <a:solidFill>
                  <a:schemeClr val="tx1"/>
                </a:solidFill>
                <a:latin typeface="+mn-lt"/>
                <a:ea typeface="+mn-ea"/>
                <a:cs typeface="+mn-cs"/>
              </a:rPr>
              <a:t>は冷却素子の初期駆動電流をそれぞれ</a:t>
            </a:r>
            <a:r>
              <a:rPr kumimoji="1" lang="en-US" altLang="ja-JP" sz="1200" b="0" i="0" u="none" strike="noStrike" kern="1200" baseline="0" dirty="0" smtClean="0">
                <a:solidFill>
                  <a:schemeClr val="tx1"/>
                </a:solidFill>
                <a:latin typeface="+mn-lt"/>
                <a:ea typeface="+mn-ea"/>
                <a:cs typeface="+mn-cs"/>
              </a:rPr>
              <a:t>2</a:t>
            </a:r>
          </a:p>
          <a:p>
            <a:r>
              <a:rPr kumimoji="1" lang="en-US" altLang="ja-JP" sz="1200" b="0" i="0" u="none" strike="noStrike" kern="1200" baseline="0" dirty="0" err="1" smtClean="0">
                <a:solidFill>
                  <a:schemeClr val="tx1"/>
                </a:solidFill>
                <a:latin typeface="+mn-lt"/>
                <a:ea typeface="+mn-ea"/>
                <a:cs typeface="+mn-cs"/>
              </a:rPr>
              <a:t>μA</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及び</a:t>
            </a:r>
            <a:r>
              <a:rPr kumimoji="1" lang="en-US" altLang="ja-JP" sz="1200" b="0" i="0" u="none" strike="noStrike" kern="1200" baseline="0" dirty="0" smtClean="0">
                <a:solidFill>
                  <a:schemeClr val="tx1"/>
                </a:solidFill>
                <a:latin typeface="+mn-lt"/>
                <a:ea typeface="+mn-ea"/>
                <a:cs typeface="+mn-cs"/>
              </a:rPr>
              <a:t>50 </a:t>
            </a:r>
            <a:r>
              <a:rPr kumimoji="1" lang="en-US" altLang="ja-JP" sz="1200" b="0" i="0" u="none" strike="noStrike" kern="1200" baseline="0" dirty="0" err="1" smtClean="0">
                <a:solidFill>
                  <a:schemeClr val="tx1"/>
                </a:solidFill>
                <a:latin typeface="+mn-lt"/>
                <a:ea typeface="+mn-ea"/>
                <a:cs typeface="+mn-cs"/>
              </a:rPr>
              <a:t>μA</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として，冷却電力を約</a:t>
            </a:r>
            <a:r>
              <a:rPr kumimoji="1" lang="en-US" altLang="ja-JP" sz="1200" b="0" i="0" u="none" strike="noStrike" kern="1200" baseline="0" dirty="0" smtClean="0">
                <a:solidFill>
                  <a:schemeClr val="tx1"/>
                </a:solidFill>
                <a:latin typeface="+mn-lt"/>
                <a:ea typeface="+mn-ea"/>
                <a:cs typeface="+mn-cs"/>
              </a:rPr>
              <a:t>1.6 </a:t>
            </a:r>
            <a:r>
              <a:rPr kumimoji="1" lang="en-US" altLang="ja-JP" sz="1200" b="0" i="0" u="none" strike="noStrike" kern="1200" baseline="0" dirty="0" err="1" smtClean="0">
                <a:solidFill>
                  <a:schemeClr val="tx1"/>
                </a:solidFill>
                <a:latin typeface="+mn-lt"/>
                <a:ea typeface="+mn-ea"/>
                <a:cs typeface="+mn-cs"/>
              </a:rPr>
              <a:t>μW</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変化させたときのヒータ駆動電力の応答を示す．ヒータ抵抗は</a:t>
            </a:r>
            <a:r>
              <a:rPr kumimoji="1" lang="en-US" altLang="ja-JP" sz="1200" b="0" i="0" u="none" strike="noStrike" kern="1200" baseline="0" dirty="0" smtClean="0">
                <a:solidFill>
                  <a:schemeClr val="tx1"/>
                </a:solidFill>
                <a:latin typeface="+mn-lt"/>
                <a:ea typeface="+mn-ea"/>
                <a:cs typeface="+mn-cs"/>
              </a:rPr>
              <a:t>10 </a:t>
            </a:r>
            <a:r>
              <a:rPr kumimoji="1" lang="en-US" altLang="ja-JP" sz="1200" b="0" i="0" u="none" strike="noStrike" kern="1200" baseline="0" dirty="0" err="1" smtClean="0">
                <a:solidFill>
                  <a:schemeClr val="tx1"/>
                </a:solidFill>
                <a:latin typeface="+mn-lt"/>
                <a:ea typeface="+mn-ea"/>
                <a:cs typeface="+mn-cs"/>
              </a:rPr>
              <a:t>kΩ</a:t>
            </a:r>
            <a:r>
              <a:rPr kumimoji="1" lang="ja-JP" altLang="en-US" sz="1200" b="0" i="0" u="none" strike="noStrike" kern="1200" baseline="0" dirty="0" smtClean="0">
                <a:solidFill>
                  <a:schemeClr val="tx1"/>
                </a:solidFill>
                <a:latin typeface="+mn-lt"/>
                <a:ea typeface="+mn-ea"/>
                <a:cs typeface="+mn-cs"/>
              </a:rPr>
              <a:t>である．図</a:t>
            </a:r>
            <a:r>
              <a:rPr kumimoji="1" lang="en-US" altLang="ja-JP" sz="1200" b="0" i="0" u="none" strike="noStrike" kern="1200" baseline="0" dirty="0" smtClean="0">
                <a:solidFill>
                  <a:schemeClr val="tx1"/>
                </a:solidFill>
                <a:latin typeface="+mn-lt"/>
                <a:ea typeface="+mn-ea"/>
                <a:cs typeface="+mn-cs"/>
              </a:rPr>
              <a:t>2 </a:t>
            </a:r>
            <a:r>
              <a:rPr kumimoji="1" lang="ja-JP" altLang="en-US" sz="1200" b="0" i="0" u="none" strike="noStrike" kern="1200" baseline="0" dirty="0" smtClean="0">
                <a:solidFill>
                  <a:schemeClr val="tx1"/>
                </a:solidFill>
                <a:latin typeface="+mn-lt"/>
                <a:ea typeface="+mn-ea"/>
                <a:cs typeface="+mn-cs"/>
              </a:rPr>
              <a:t>より，冷却電流が</a:t>
            </a:r>
            <a:r>
              <a:rPr kumimoji="1" lang="en-US" altLang="ja-JP" sz="1200" b="0" i="0" u="none" strike="noStrike" kern="1200" baseline="0" dirty="0" smtClean="0">
                <a:solidFill>
                  <a:schemeClr val="tx1"/>
                </a:solidFill>
                <a:latin typeface="+mn-lt"/>
                <a:ea typeface="+mn-ea"/>
                <a:cs typeface="+mn-cs"/>
              </a:rPr>
              <a:t>50 </a:t>
            </a:r>
            <a:r>
              <a:rPr kumimoji="1" lang="en-US" altLang="ja-JP" sz="1200" b="0" i="0" u="none" strike="noStrike" kern="1200" baseline="0" dirty="0" err="1" smtClean="0">
                <a:solidFill>
                  <a:schemeClr val="tx1"/>
                </a:solidFill>
                <a:latin typeface="+mn-lt"/>
                <a:ea typeface="+mn-ea"/>
                <a:cs typeface="+mn-cs"/>
              </a:rPr>
              <a:t>μA</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の場合では感度がやや不足するが，</a:t>
            </a:r>
            <a:r>
              <a:rPr kumimoji="1" lang="en-US" altLang="ja-JP" sz="1200" b="0" i="0" u="none" strike="noStrike" kern="1200" baseline="0" dirty="0" err="1" smtClean="0">
                <a:solidFill>
                  <a:schemeClr val="tx1"/>
                </a:solidFill>
                <a:latin typeface="+mn-lt"/>
                <a:ea typeface="+mn-ea"/>
                <a:cs typeface="+mn-cs"/>
              </a:rPr>
              <a:t>μW</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オーダの電力を検出するのに安定な応答が得られた．測定精度を向上するためには</a:t>
            </a:r>
            <a:r>
              <a:rPr kumimoji="1" lang="en-US" altLang="ja-JP" sz="1200" b="0" i="0" u="none" strike="noStrike" kern="1200" baseline="0" dirty="0" smtClean="0">
                <a:solidFill>
                  <a:schemeClr val="tx1"/>
                </a:solidFill>
                <a:latin typeface="+mn-lt"/>
                <a:ea typeface="+mn-ea"/>
                <a:cs typeface="+mn-cs"/>
              </a:rPr>
              <a:t>S/N </a:t>
            </a:r>
            <a:r>
              <a:rPr kumimoji="1" lang="ja-JP" altLang="en-US" sz="1200" b="0" i="0" u="none" strike="noStrike" kern="1200" baseline="0" dirty="0" smtClean="0">
                <a:solidFill>
                  <a:schemeClr val="tx1"/>
                </a:solidFill>
                <a:latin typeface="+mn-lt"/>
                <a:ea typeface="+mn-ea"/>
                <a:cs typeface="+mn-cs"/>
              </a:rPr>
              <a:t>の改善が不可欠であるが，冷却電力が小さい場合は周囲温度変動等の外乱の影響を受け易くなることが予想される．温度センサ出力にオフセット電圧を与えることでヒータの平衡動作電力を小さくすれば冷却電力を維持したまま感度を改善できる．図</a:t>
            </a:r>
            <a:r>
              <a:rPr kumimoji="1" lang="en-US" altLang="ja-JP" sz="1200" b="0" i="0" u="none" strike="noStrike" kern="1200" baseline="0" dirty="0" smtClean="0">
                <a:solidFill>
                  <a:schemeClr val="tx1"/>
                </a:solidFill>
                <a:latin typeface="+mn-lt"/>
                <a:ea typeface="+mn-ea"/>
                <a:cs typeface="+mn-cs"/>
              </a:rPr>
              <a:t>3 </a:t>
            </a:r>
            <a:r>
              <a:rPr kumimoji="1" lang="ja-JP" altLang="en-US" sz="1200" b="0" i="0" u="none" strike="noStrike" kern="1200" baseline="0" dirty="0" smtClean="0">
                <a:solidFill>
                  <a:schemeClr val="tx1"/>
                </a:solidFill>
                <a:latin typeface="+mn-lt"/>
                <a:ea typeface="+mn-ea"/>
                <a:cs typeface="+mn-cs"/>
              </a:rPr>
              <a:t>は冷却素子の初期駆動電流を</a:t>
            </a:r>
            <a:r>
              <a:rPr kumimoji="1" lang="en-US" altLang="ja-JP" sz="1200" b="0" i="0" u="none" strike="noStrike" kern="1200" baseline="0" dirty="0" smtClean="0">
                <a:solidFill>
                  <a:schemeClr val="tx1"/>
                </a:solidFill>
                <a:latin typeface="+mn-lt"/>
                <a:ea typeface="+mn-ea"/>
                <a:cs typeface="+mn-cs"/>
              </a:rPr>
              <a:t>10 </a:t>
            </a:r>
            <a:r>
              <a:rPr kumimoji="1" lang="en-US" altLang="ja-JP" sz="1200" b="0" i="0" u="none" strike="noStrike" kern="1200" baseline="0" dirty="0" err="1" smtClean="0">
                <a:solidFill>
                  <a:schemeClr val="tx1"/>
                </a:solidFill>
                <a:latin typeface="+mn-lt"/>
                <a:ea typeface="+mn-ea"/>
                <a:cs typeface="+mn-cs"/>
              </a:rPr>
              <a:t>μA</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として前述のオフセット電圧を</a:t>
            </a:r>
            <a:r>
              <a:rPr kumimoji="1" lang="en-US" altLang="ja-JP" sz="1200" b="0" i="0" u="none" strike="noStrike" kern="1200" baseline="0" dirty="0" smtClean="0">
                <a:solidFill>
                  <a:schemeClr val="tx1"/>
                </a:solidFill>
                <a:latin typeface="+mn-lt"/>
                <a:ea typeface="+mn-ea"/>
                <a:cs typeface="+mn-cs"/>
              </a:rPr>
              <a:t>0 </a:t>
            </a:r>
            <a:r>
              <a:rPr kumimoji="1" lang="en-US" altLang="ja-JP" sz="1200" b="0" i="0" u="none" strike="noStrike" kern="1200" baseline="0" dirty="0" err="1" smtClean="0">
                <a:solidFill>
                  <a:schemeClr val="tx1"/>
                </a:solidFill>
                <a:latin typeface="+mn-lt"/>
                <a:ea typeface="+mn-ea"/>
                <a:cs typeface="+mn-cs"/>
              </a:rPr>
              <a:t>μV</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及び</a:t>
            </a:r>
            <a:r>
              <a:rPr kumimoji="1" lang="en-US" altLang="ja-JP" sz="1200" b="0" i="0" u="none" strike="noStrike" kern="1200" baseline="0" dirty="0" smtClean="0">
                <a:solidFill>
                  <a:schemeClr val="tx1"/>
                </a:solidFill>
                <a:latin typeface="+mn-lt"/>
                <a:ea typeface="+mn-ea"/>
                <a:cs typeface="+mn-cs"/>
              </a:rPr>
              <a:t>3 </a:t>
            </a:r>
            <a:r>
              <a:rPr kumimoji="1" lang="en-US" altLang="ja-JP" sz="1200" b="0" i="0" u="none" strike="noStrike" kern="1200" baseline="0" dirty="0" err="1" smtClean="0">
                <a:solidFill>
                  <a:schemeClr val="tx1"/>
                </a:solidFill>
                <a:latin typeface="+mn-lt"/>
                <a:ea typeface="+mn-ea"/>
                <a:cs typeface="+mn-cs"/>
              </a:rPr>
              <a:t>μV</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として比較したものでありオフセット電圧を適当に選ぶことによって</a:t>
            </a:r>
            <a:r>
              <a:rPr kumimoji="1" lang="en-US" altLang="ja-JP" sz="1200" b="0" i="0" u="none" strike="noStrike" kern="1200" baseline="0" dirty="0" smtClean="0">
                <a:solidFill>
                  <a:schemeClr val="tx1"/>
                </a:solidFill>
                <a:latin typeface="+mn-lt"/>
                <a:ea typeface="+mn-ea"/>
                <a:cs typeface="+mn-cs"/>
              </a:rPr>
              <a:t>S/N </a:t>
            </a:r>
            <a:r>
              <a:rPr kumimoji="1" lang="ja-JP" altLang="en-US" sz="1200" b="0" i="0" u="none" strike="noStrike" kern="1200" baseline="0" dirty="0" smtClean="0">
                <a:solidFill>
                  <a:schemeClr val="tx1"/>
                </a:solidFill>
                <a:latin typeface="+mn-lt"/>
                <a:ea typeface="+mn-ea"/>
                <a:cs typeface="+mn-cs"/>
              </a:rPr>
              <a:t>が改善されることが分かる．本手法は</a:t>
            </a:r>
            <a:r>
              <a:rPr kumimoji="1" lang="en-US" altLang="ja-JP" sz="1200" b="0" i="0" u="none" strike="noStrike" kern="1200" baseline="0" dirty="0" err="1" smtClean="0">
                <a:solidFill>
                  <a:schemeClr val="tx1"/>
                </a:solidFill>
                <a:latin typeface="+mn-lt"/>
                <a:ea typeface="+mn-ea"/>
                <a:cs typeface="+mn-cs"/>
              </a:rPr>
              <a:t>μW</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オーダの微小熱量変化の測定を高感度に行うのに有効と考えられる．</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14</a:t>
            </a:fld>
            <a:endParaRPr kumimoji="1" lang="ja-JP" altLang="en-US"/>
          </a:p>
        </p:txBody>
      </p:sp>
    </p:spTree>
    <p:extLst>
      <p:ext uri="{BB962C8B-B14F-4D97-AF65-F5344CB8AC3E}">
        <p14:creationId xmlns:p14="http://schemas.microsoft.com/office/powerpoint/2010/main" val="173798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u="none" strike="noStrike" kern="1200" baseline="0" dirty="0" smtClean="0">
                <a:solidFill>
                  <a:schemeClr val="tx1"/>
                </a:solidFill>
                <a:latin typeface="+mn-lt"/>
                <a:ea typeface="+mn-ea"/>
                <a:cs typeface="+mn-cs"/>
              </a:rPr>
              <a:t>RTD</a:t>
            </a:r>
            <a:r>
              <a:rPr kumimoji="1" lang="ja-JP" altLang="en-US" sz="1200" b="0" i="0" u="none" strike="noStrike" kern="1200" baseline="0" dirty="0" smtClean="0">
                <a:solidFill>
                  <a:schemeClr val="tx1"/>
                </a:solidFill>
                <a:latin typeface="+mn-lt"/>
                <a:ea typeface="+mn-ea"/>
                <a:cs typeface="+mn-cs"/>
              </a:rPr>
              <a:t>→二端子の半導体素子</a:t>
            </a:r>
            <a:r>
              <a:rPr kumimoji="1" lang="en-US" altLang="ja-JP" sz="1200" b="0" i="0" u="none" strike="noStrike" kern="1200" baseline="0" dirty="0" smtClean="0">
                <a:solidFill>
                  <a:schemeClr val="tx1"/>
                </a:solidFill>
                <a:latin typeface="+mn-lt"/>
                <a:ea typeface="+mn-ea"/>
                <a:cs typeface="+mn-cs"/>
              </a:rPr>
              <a:t>(</a:t>
            </a:r>
            <a:r>
              <a:rPr kumimoji="1" lang="zh-TW" altLang="en-US" sz="1200" b="0" i="0" u="none" strike="noStrike" kern="1200" baseline="0" dirty="0" smtClean="0">
                <a:solidFill>
                  <a:schemeClr val="tx1"/>
                </a:solidFill>
                <a:latin typeface="+mn-lt"/>
                <a:ea typeface="+mn-ea"/>
                <a:cs typeface="+mn-cs"/>
              </a:rPr>
              <a:t>二重障壁構造</a:t>
            </a:r>
            <a:r>
              <a:rPr kumimoji="1" lang="en-US" altLang="zh-TW" sz="1200" b="0" i="0" u="none" strike="noStrike" kern="1200" baseline="0" dirty="0" smtClean="0">
                <a:solidFill>
                  <a:schemeClr val="tx1"/>
                </a:solidFill>
                <a:latin typeface="+mn-lt"/>
                <a:ea typeface="+mn-ea"/>
                <a:cs typeface="+mn-cs"/>
              </a:rPr>
              <a:t>)</a:t>
            </a:r>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a:t>
            </a:r>
            <a:r>
              <a:rPr kumimoji="1" lang="en-US" altLang="ja-JP" sz="1200" b="0" i="0" u="none" strike="noStrike" kern="1200" baseline="0" dirty="0" smtClean="0">
                <a:solidFill>
                  <a:schemeClr val="tx1"/>
                </a:solidFill>
                <a:latin typeface="+mn-lt"/>
                <a:ea typeface="+mn-ea"/>
                <a:cs typeface="+mn-cs"/>
              </a:rPr>
              <a:t>a</a:t>
            </a:r>
            <a:r>
              <a:rPr kumimoji="1" lang="ja-JP" altLang="en-US" sz="1200" b="0" i="0" u="none" strike="noStrike" kern="1200" baseline="0" dirty="0" smtClean="0">
                <a:solidFill>
                  <a:schemeClr val="tx1"/>
                </a:solidFill>
                <a:latin typeface="+mn-lt"/>
                <a:ea typeface="+mn-ea"/>
                <a:cs typeface="+mn-cs"/>
              </a:rPr>
              <a:t>）は電圧（</a:t>
            </a:r>
            <a:r>
              <a:rPr kumimoji="1" lang="en-US" altLang="ja-JP" sz="1200" b="0" i="0" u="none" strike="noStrike" kern="1200" baseline="0" dirty="0" smtClean="0">
                <a:solidFill>
                  <a:schemeClr val="tx1"/>
                </a:solidFill>
                <a:latin typeface="+mn-lt"/>
                <a:ea typeface="+mn-ea"/>
                <a:cs typeface="+mn-cs"/>
              </a:rPr>
              <a:t>V</a:t>
            </a:r>
            <a:r>
              <a:rPr kumimoji="1" lang="ja-JP" altLang="en-US" sz="1200" b="0" i="0" u="none" strike="noStrike" kern="1200" baseline="0" dirty="0" smtClean="0">
                <a:solidFill>
                  <a:schemeClr val="tx1"/>
                </a:solidFill>
                <a:latin typeface="+mn-lt"/>
                <a:ea typeface="+mn-ea"/>
                <a:cs typeface="+mn-cs"/>
              </a:rPr>
              <a:t>）が印加されていない状態の</a:t>
            </a:r>
            <a:r>
              <a:rPr kumimoji="1" lang="en-US" altLang="ja-JP" sz="1200" b="0" i="0" u="none" strike="noStrike" kern="1200" baseline="0" dirty="0" smtClean="0">
                <a:solidFill>
                  <a:schemeClr val="tx1"/>
                </a:solidFill>
                <a:latin typeface="+mn-lt"/>
                <a:ea typeface="+mn-ea"/>
                <a:cs typeface="+mn-cs"/>
              </a:rPr>
              <a:t>RTD</a:t>
            </a:r>
            <a:r>
              <a:rPr kumimoji="1" lang="ja-JP" altLang="en-US" sz="1200" b="0" i="0" u="none" strike="noStrike" kern="1200" baseline="0" dirty="0" smtClean="0">
                <a:solidFill>
                  <a:schemeClr val="tx1"/>
                </a:solidFill>
                <a:latin typeface="+mn-lt"/>
                <a:ea typeface="+mn-ea"/>
                <a:cs typeface="+mn-cs"/>
              </a:rPr>
              <a:t>を示しています．量子井戸には共鳴準位と呼ばれるエネルギー準位が形成されています．二重障壁を挟む領域は電極に接続され，高濃度の電子で満たされており，それぞれエミッタ，コレクタと呼ばれます．エミッタ側の電極に負の電圧を印加していくと，井戸内の共鳴準位と一致したエネルギーを持つエミッタ側の電子が障壁を透過し，コレクタ側に電流が流れます（</a:t>
            </a:r>
            <a:r>
              <a:rPr kumimoji="1" lang="en-US" altLang="ja-JP" sz="1200" b="0" i="0" u="none" strike="noStrike" kern="1200" baseline="0" dirty="0" smtClean="0">
                <a:solidFill>
                  <a:schemeClr val="tx1"/>
                </a:solidFill>
                <a:latin typeface="+mn-lt"/>
                <a:ea typeface="+mn-ea"/>
                <a:cs typeface="+mn-cs"/>
              </a:rPr>
              <a:t>b</a:t>
            </a:r>
            <a:r>
              <a:rPr kumimoji="1" lang="ja-JP" altLang="en-US" sz="1200" b="0" i="0" u="none" strike="noStrike" kern="1200" baseline="0" dirty="0" smtClean="0">
                <a:solidFill>
                  <a:schemeClr val="tx1"/>
                </a:solidFill>
                <a:latin typeface="+mn-lt"/>
                <a:ea typeface="+mn-ea"/>
                <a:cs typeface="+mn-cs"/>
              </a:rPr>
              <a:t>）．これが共鳴トンネル効果です．さらに印加電圧を高くすると，エミッタ側の電子のエネルギーが共鳴準位よりも高くなり，障壁層を通過することができなくなって，電流は減少します（</a:t>
            </a:r>
            <a:r>
              <a:rPr kumimoji="1" lang="en-US" altLang="ja-JP" sz="1200" b="0" i="0" u="none" strike="noStrike" kern="1200" baseline="0" dirty="0" smtClean="0">
                <a:solidFill>
                  <a:schemeClr val="tx1"/>
                </a:solidFill>
                <a:latin typeface="+mn-lt"/>
                <a:ea typeface="+mn-ea"/>
                <a:cs typeface="+mn-cs"/>
              </a:rPr>
              <a:t>c</a:t>
            </a:r>
            <a:r>
              <a:rPr kumimoji="1" lang="ja-JP" altLang="en-US" sz="1200" b="0" i="0" u="none" strike="noStrike" kern="1200" baseline="0" dirty="0" smtClean="0">
                <a:solidFill>
                  <a:schemeClr val="tx1"/>
                </a:solidFill>
                <a:latin typeface="+mn-lt"/>
                <a:ea typeface="+mn-ea"/>
                <a:cs typeface="+mn-cs"/>
              </a:rPr>
              <a:t>）．そのため，図（</a:t>
            </a:r>
            <a:r>
              <a:rPr kumimoji="1" lang="en-US" altLang="ja-JP" sz="1200" b="0" i="0" u="none" strike="noStrike" kern="1200" baseline="0" dirty="0" smtClean="0">
                <a:solidFill>
                  <a:schemeClr val="tx1"/>
                </a:solidFill>
                <a:latin typeface="+mn-lt"/>
                <a:ea typeface="+mn-ea"/>
                <a:cs typeface="+mn-cs"/>
              </a:rPr>
              <a:t>d</a:t>
            </a:r>
            <a:r>
              <a:rPr kumimoji="1" lang="ja-JP" altLang="en-US" sz="1200" b="0" i="0" u="none" strike="noStrike" kern="1200" baseline="0" dirty="0" smtClean="0">
                <a:solidFill>
                  <a:schemeClr val="tx1"/>
                </a:solidFill>
                <a:latin typeface="+mn-lt"/>
                <a:ea typeface="+mn-ea"/>
                <a:cs typeface="+mn-cs"/>
              </a:rPr>
              <a:t>）に示したように，ダイオードに印加する電圧の増加に対して電流が減少する，負性抵抗が現れます．</a:t>
            </a:r>
            <a:endParaRPr kumimoji="1" lang="en-US" altLang="ja-JP" sz="1200" b="0" i="0" u="none" strike="noStrike" kern="1200" baseline="0" dirty="0" smtClean="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3</a:t>
            </a:fld>
            <a:endParaRPr kumimoji="1" lang="ja-JP" altLang="en-US"/>
          </a:p>
        </p:txBody>
      </p:sp>
    </p:spTree>
    <p:extLst>
      <p:ext uri="{BB962C8B-B14F-4D97-AF65-F5344CB8AC3E}">
        <p14:creationId xmlns:p14="http://schemas.microsoft.com/office/powerpoint/2010/main" val="94734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テラヘルツ波の応用例の一つとして，透過性を利用した非破壊イメージングが挙げられる。我々は昨年，テラヘルツ波の発生・検出用デバイスとして，システムの小型化に有利な</a:t>
            </a:r>
            <a:r>
              <a:rPr kumimoji="1" lang="en-US" altLang="ja-JP" sz="1200" b="0" i="0" u="none" strike="noStrike" kern="1200" baseline="0" dirty="0" smtClean="0">
                <a:solidFill>
                  <a:schemeClr val="tx1"/>
                </a:solidFill>
                <a:latin typeface="+mn-lt"/>
                <a:ea typeface="+mn-ea"/>
                <a:cs typeface="+mn-cs"/>
              </a:rPr>
              <a:t>RTD</a:t>
            </a:r>
            <a:r>
              <a:rPr kumimoji="1" lang="ja-JP" altLang="en-US" sz="1200" b="0" i="0" u="none" strike="noStrike" kern="1200" baseline="0" dirty="0" smtClean="0">
                <a:solidFill>
                  <a:schemeClr val="tx1"/>
                </a:solidFill>
                <a:latin typeface="+mn-lt"/>
                <a:ea typeface="+mn-ea"/>
                <a:cs typeface="+mn-cs"/>
              </a:rPr>
              <a:t>（共鳴トンネルダイオード）を用いた透過型テラヘルツイメージングについて報告した。今回，反射型配置でのイメージングについて検討したので報告する。</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4</a:t>
            </a:fld>
            <a:endParaRPr kumimoji="1" lang="ja-JP" altLang="en-US"/>
          </a:p>
        </p:txBody>
      </p:sp>
    </p:spTree>
    <p:extLst>
      <p:ext uri="{BB962C8B-B14F-4D97-AF65-F5344CB8AC3E}">
        <p14:creationId xmlns:p14="http://schemas.microsoft.com/office/powerpoint/2010/main" val="178593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反射型イメージング光学系を構築するため，送信</a:t>
            </a:r>
            <a:r>
              <a:rPr kumimoji="1" lang="en-US" altLang="ja-JP" sz="1200" b="0" i="0" u="none" strike="noStrike" kern="1200" baseline="0" dirty="0" smtClean="0">
                <a:solidFill>
                  <a:schemeClr val="tx1"/>
                </a:solidFill>
                <a:latin typeface="+mn-lt"/>
                <a:ea typeface="+mn-ea"/>
                <a:cs typeface="+mn-cs"/>
              </a:rPr>
              <a:t>RTD </a:t>
            </a:r>
            <a:r>
              <a:rPr kumimoji="1" lang="ja-JP" altLang="en-US" sz="1200" b="0" i="0" u="none" strike="noStrike" kern="1200" baseline="0" dirty="0" smtClean="0">
                <a:solidFill>
                  <a:schemeClr val="tx1"/>
                </a:solidFill>
                <a:latin typeface="+mn-lt"/>
                <a:ea typeface="+mn-ea"/>
                <a:cs typeface="+mn-cs"/>
              </a:rPr>
              <a:t>からサンプルへの光路中にビームスプリッタを配置し，サンプルに照射されたテラヘルツ波の反射成分を受信</a:t>
            </a:r>
            <a:r>
              <a:rPr kumimoji="1" lang="en-US" altLang="ja-JP" sz="1200" b="0" i="0" u="none" strike="noStrike" kern="1200" baseline="0" dirty="0" smtClean="0">
                <a:solidFill>
                  <a:schemeClr val="tx1"/>
                </a:solidFill>
                <a:latin typeface="+mn-lt"/>
                <a:ea typeface="+mn-ea"/>
                <a:cs typeface="+mn-cs"/>
              </a:rPr>
              <a:t>RTD </a:t>
            </a:r>
            <a:r>
              <a:rPr kumimoji="1" lang="ja-JP" altLang="en-US" sz="1200" b="0" i="0" u="none" strike="noStrike" kern="1200" baseline="0" dirty="0" smtClean="0">
                <a:solidFill>
                  <a:schemeClr val="tx1"/>
                </a:solidFill>
                <a:latin typeface="+mn-lt"/>
                <a:ea typeface="+mn-ea"/>
                <a:cs typeface="+mn-cs"/>
              </a:rPr>
              <a:t>により検出した。サンプルを集光面内にて２次元走査することにより，イメージング像を取得することに成功した。ただしこの光学系では，サンプル面の段差や傾きに起因する光路長の変動がある場合，テラヘルツ波の干渉により検出信号強度が変動し，その影響がイメージング結果に現れることがあった。そこで</a:t>
            </a:r>
            <a:r>
              <a:rPr kumimoji="1" lang="en-US" altLang="ja-JP" sz="1200" b="0" i="0" u="none" strike="noStrike" kern="1200" baseline="0" dirty="0" smtClean="0">
                <a:solidFill>
                  <a:schemeClr val="tx1"/>
                </a:solidFill>
                <a:latin typeface="+mn-lt"/>
                <a:ea typeface="+mn-ea"/>
                <a:cs typeface="+mn-cs"/>
              </a:rPr>
              <a:t>Fig. 1 </a:t>
            </a:r>
            <a:r>
              <a:rPr kumimoji="1" lang="ja-JP" altLang="en-US" sz="1200" b="0" i="0" u="none" strike="noStrike" kern="1200" baseline="0" dirty="0" smtClean="0">
                <a:solidFill>
                  <a:schemeClr val="tx1"/>
                </a:solidFill>
                <a:latin typeface="+mn-lt"/>
                <a:ea typeface="+mn-ea"/>
                <a:cs typeface="+mn-cs"/>
              </a:rPr>
              <a:t>に示すように，ポラライザを</a:t>
            </a:r>
            <a:r>
              <a:rPr kumimoji="1" lang="en-US" altLang="ja-JP" sz="1200" b="0" i="0" u="none" strike="noStrike" kern="1200" baseline="0" dirty="0" smtClean="0">
                <a:solidFill>
                  <a:schemeClr val="tx1"/>
                </a:solidFill>
                <a:latin typeface="+mn-lt"/>
                <a:ea typeface="+mn-ea"/>
                <a:cs typeface="+mn-cs"/>
              </a:rPr>
              <a:t>λ/4 </a:t>
            </a:r>
            <a:r>
              <a:rPr kumimoji="1" lang="ja-JP" altLang="en-US" sz="1200" b="0" i="0" u="none" strike="noStrike" kern="1200" baseline="0" dirty="0" smtClean="0">
                <a:solidFill>
                  <a:schemeClr val="tx1"/>
                </a:solidFill>
                <a:latin typeface="+mn-lt"/>
                <a:ea typeface="+mn-ea"/>
                <a:cs typeface="+mn-cs"/>
              </a:rPr>
              <a:t>波長板と組み合わせてビームスプリッタとして用いる偏光光学系を導入することで，干渉の影響を低減できることを確認した。</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5</a:t>
            </a:fld>
            <a:endParaRPr kumimoji="1" lang="ja-JP" altLang="en-US"/>
          </a:p>
        </p:txBody>
      </p:sp>
    </p:spTree>
    <p:extLst>
      <p:ext uri="{BB962C8B-B14F-4D97-AF65-F5344CB8AC3E}">
        <p14:creationId xmlns:p14="http://schemas.microsoft.com/office/powerpoint/2010/main" val="437622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smtClean="0">
                <a:solidFill>
                  <a:schemeClr val="tx1"/>
                </a:solidFill>
                <a:latin typeface="+mn-lt"/>
                <a:ea typeface="+mn-ea"/>
                <a:cs typeface="+mn-cs"/>
              </a:rPr>
              <a:t>この光学系を用いて，封筒内のカミソリ刃（</a:t>
            </a:r>
            <a:r>
              <a:rPr kumimoji="1" lang="en-US" altLang="ja-JP" sz="1200" b="0" i="0" u="none" strike="noStrike" kern="1200" baseline="0" dirty="0" smtClean="0">
                <a:solidFill>
                  <a:schemeClr val="tx1"/>
                </a:solidFill>
                <a:latin typeface="+mn-lt"/>
                <a:ea typeface="+mn-ea"/>
                <a:cs typeface="+mn-cs"/>
              </a:rPr>
              <a:t>Fig. 2 (a)</a:t>
            </a:r>
            <a:r>
              <a:rPr kumimoji="1" lang="ja-JP" altLang="en-US" sz="1200" b="0" i="0" u="none" strike="noStrike" kern="1200" baseline="0" dirty="0" smtClean="0">
                <a:solidFill>
                  <a:schemeClr val="tx1"/>
                </a:solidFill>
                <a:latin typeface="+mn-lt"/>
                <a:ea typeface="+mn-ea"/>
                <a:cs typeface="+mn-cs"/>
              </a:rPr>
              <a:t>）を撮像した結果を</a:t>
            </a:r>
            <a:r>
              <a:rPr kumimoji="1" lang="en-US" altLang="ja-JP" sz="1200" b="0" i="0" u="none" strike="noStrike" kern="1200" baseline="0" dirty="0" smtClean="0">
                <a:solidFill>
                  <a:schemeClr val="tx1"/>
                </a:solidFill>
                <a:latin typeface="+mn-lt"/>
                <a:ea typeface="+mn-ea"/>
                <a:cs typeface="+mn-cs"/>
              </a:rPr>
              <a:t>Fig. 2 (b)</a:t>
            </a:r>
            <a:r>
              <a:rPr kumimoji="1" lang="ja-JP" altLang="en-US" sz="1200" b="0" i="0" u="none" strike="noStrike" kern="1200" baseline="0" dirty="0" smtClean="0">
                <a:solidFill>
                  <a:schemeClr val="tx1"/>
                </a:solidFill>
                <a:latin typeface="+mn-lt"/>
                <a:ea typeface="+mn-ea"/>
                <a:cs typeface="+mn-cs"/>
              </a:rPr>
              <a:t>に示す。</a:t>
            </a:r>
            <a:endParaRPr kumimoji="1" lang="ja-JP" altLang="en-US" dirty="0" smtClean="0"/>
          </a:p>
          <a:p>
            <a:r>
              <a:rPr kumimoji="1" lang="ja-JP" altLang="en-US" sz="1200" b="0" i="0" u="none" strike="noStrike" kern="1200" baseline="0" dirty="0" smtClean="0">
                <a:solidFill>
                  <a:schemeClr val="tx1"/>
                </a:solidFill>
                <a:latin typeface="+mn-lt"/>
                <a:ea typeface="+mn-ea"/>
                <a:cs typeface="+mn-cs"/>
              </a:rPr>
              <a:t>一組の送受信</a:t>
            </a:r>
            <a:r>
              <a:rPr kumimoji="1" lang="en-US" altLang="ja-JP" sz="1200" b="0" i="0" u="none" strike="noStrike" kern="1200" baseline="0" dirty="0" smtClean="0">
                <a:solidFill>
                  <a:schemeClr val="tx1"/>
                </a:solidFill>
                <a:latin typeface="+mn-lt"/>
                <a:ea typeface="+mn-ea"/>
                <a:cs typeface="+mn-cs"/>
              </a:rPr>
              <a:t>RTD </a:t>
            </a:r>
            <a:r>
              <a:rPr kumimoji="1" lang="ja-JP" altLang="en-US" sz="1200" b="0" i="0" u="none" strike="noStrike" kern="1200" baseline="0" dirty="0" smtClean="0">
                <a:solidFill>
                  <a:schemeClr val="tx1"/>
                </a:solidFill>
                <a:latin typeface="+mn-lt"/>
                <a:ea typeface="+mn-ea"/>
                <a:cs typeface="+mn-cs"/>
              </a:rPr>
              <a:t>を反射型光学系に配置したシステムを用いて，明瞭なイメージング像を取得することができた。この結果により，透過型に比べてさらに小型で，より多くのサンプルに対して適用可能な反射型テラヘルツイメージングシステムの実現可能性を確認することができた。</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6</a:t>
            </a:fld>
            <a:endParaRPr kumimoji="1" lang="ja-JP" altLang="en-US"/>
          </a:p>
        </p:txBody>
      </p:sp>
    </p:spTree>
    <p:extLst>
      <p:ext uri="{BB962C8B-B14F-4D97-AF65-F5344CB8AC3E}">
        <p14:creationId xmlns:p14="http://schemas.microsoft.com/office/powerpoint/2010/main" val="3056017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7</a:t>
            </a:fld>
            <a:endParaRPr kumimoji="1" lang="ja-JP" altLang="en-US"/>
          </a:p>
        </p:txBody>
      </p:sp>
    </p:spTree>
    <p:extLst>
      <p:ext uri="{BB962C8B-B14F-4D97-AF65-F5344CB8AC3E}">
        <p14:creationId xmlns:p14="http://schemas.microsoft.com/office/powerpoint/2010/main" val="326102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煙や粉塵が漂う空間でも、浮遊粒子径より十分に長い波長を有するテラヘルツ波は良好な伝搬特性を示す。従ってテラヘルツ波を用いることにより、そのような視認性が落ちた環境でもセンシングやイメージングを行うことが可能と考えられる。実際</a:t>
            </a:r>
            <a:r>
              <a:rPr kumimoji="1" lang="en-US" altLang="ja-JP" sz="1200" b="0" i="0" u="none" strike="noStrike" kern="1200" baseline="0" dirty="0" smtClean="0">
                <a:solidFill>
                  <a:schemeClr val="tx1"/>
                </a:solidFill>
                <a:latin typeface="+mn-lt"/>
                <a:ea typeface="+mn-ea"/>
                <a:cs typeface="+mn-cs"/>
              </a:rPr>
              <a:t>500 GHz </a:t>
            </a:r>
            <a:r>
              <a:rPr kumimoji="1" lang="ja-JP" altLang="en-US" sz="1200" b="0" i="0" u="none" strike="noStrike" kern="1200" baseline="0" dirty="0" smtClean="0">
                <a:solidFill>
                  <a:schemeClr val="tx1"/>
                </a:solidFill>
                <a:latin typeface="+mn-lt"/>
                <a:ea typeface="+mn-ea"/>
                <a:cs typeface="+mn-cs"/>
              </a:rPr>
              <a:t>以下の領域のテラヘルツ分光により、煙に含まれるシアン化水素とアセトニトリルの直接検知に成功した例がある</a:t>
            </a:r>
            <a:r>
              <a:rPr kumimoji="1" lang="en-US" altLang="ja-JP" sz="1200" b="0" i="0" u="none" strike="noStrike" kern="1200" baseline="0" dirty="0" smtClean="0">
                <a:solidFill>
                  <a:schemeClr val="tx1"/>
                </a:solidFill>
                <a:latin typeface="+mn-lt"/>
                <a:ea typeface="+mn-ea"/>
                <a:cs typeface="+mn-cs"/>
              </a:rPr>
              <a:t>[1]</a:t>
            </a:r>
            <a:r>
              <a:rPr kumimoji="1" lang="ja-JP" altLang="en-US" sz="1200" b="0" i="0" u="none" strike="noStrike" kern="1200" baseline="0" dirty="0" err="1" smtClean="0">
                <a:solidFill>
                  <a:schemeClr val="tx1"/>
                </a:solidFill>
                <a:latin typeface="+mn-lt"/>
                <a:ea typeface="+mn-ea"/>
                <a:cs typeface="+mn-cs"/>
              </a:rPr>
              <a:t>。</a:t>
            </a:r>
            <a:r>
              <a:rPr kumimoji="1" lang="ja-JP" altLang="en-US" sz="1200" b="0" i="0" u="none" strike="noStrike" kern="1200" baseline="0" dirty="0" smtClean="0">
                <a:solidFill>
                  <a:schemeClr val="tx1"/>
                </a:solidFill>
                <a:latin typeface="+mn-lt"/>
                <a:ea typeface="+mn-ea"/>
                <a:cs typeface="+mn-cs"/>
              </a:rPr>
              <a:t>しかし、水の吸収が強くなる</a:t>
            </a:r>
            <a:r>
              <a:rPr kumimoji="1" lang="en-US" altLang="ja-JP" sz="1200" b="0" i="0" u="none" strike="noStrike" kern="1200" baseline="0" dirty="0" smtClean="0">
                <a:solidFill>
                  <a:schemeClr val="tx1"/>
                </a:solidFill>
                <a:latin typeface="+mn-lt"/>
                <a:ea typeface="+mn-ea"/>
                <a:cs typeface="+mn-cs"/>
              </a:rPr>
              <a:t>500 GHz </a:t>
            </a:r>
            <a:r>
              <a:rPr kumimoji="1" lang="ja-JP" altLang="en-US" sz="1200" b="0" i="0" u="none" strike="noStrike" kern="1200" baseline="0" dirty="0" smtClean="0">
                <a:solidFill>
                  <a:schemeClr val="tx1"/>
                </a:solidFill>
                <a:latin typeface="+mn-lt"/>
                <a:ea typeface="+mn-ea"/>
                <a:cs typeface="+mn-cs"/>
              </a:rPr>
              <a:t>以上の領域で煙をセンシングした例はこれまであまりなかった。そこで今回我々は、</a:t>
            </a:r>
            <a:r>
              <a:rPr kumimoji="1" lang="en-US" altLang="ja-JP" sz="1200" b="0" i="0" u="none" strike="noStrike" kern="1200" baseline="0" dirty="0" smtClean="0">
                <a:solidFill>
                  <a:schemeClr val="tx1"/>
                </a:solidFill>
                <a:latin typeface="+mn-lt"/>
                <a:ea typeface="+mn-ea"/>
                <a:cs typeface="+mn-cs"/>
              </a:rPr>
              <a:t>500-1100 GHz </a:t>
            </a:r>
            <a:r>
              <a:rPr kumimoji="1" lang="ja-JP" altLang="en-US" sz="1200" b="0" i="0" u="none" strike="noStrike" kern="1200" baseline="0" dirty="0" smtClean="0">
                <a:solidFill>
                  <a:schemeClr val="tx1"/>
                </a:solidFill>
                <a:latin typeface="+mn-lt"/>
                <a:ea typeface="+mn-ea"/>
                <a:cs typeface="+mn-cs"/>
              </a:rPr>
              <a:t>の領域で煙の吸収スペクトルを測定し、煙に含まれるガスの検知にこの周波数領域が利用できるかどうかを調べたので、その結果を報告する。</a:t>
            </a:r>
            <a:endParaRPr kumimoji="1" lang="en-US" altLang="ja-JP" sz="1200" b="0" i="0" u="none" strike="noStrike" kern="1200" baseline="0" dirty="0" smtClean="0">
              <a:solidFill>
                <a:schemeClr val="tx1"/>
              </a:solidFill>
              <a:latin typeface="+mn-lt"/>
              <a:ea typeface="+mn-ea"/>
              <a:cs typeface="+mn-cs"/>
            </a:endParaRPr>
          </a:p>
          <a:p>
            <a:endParaRPr kumimoji="1" lang="en-US" altLang="ja-JP" sz="1200" b="0" i="0" u="none" strike="noStrike" kern="1200" baseline="0" dirty="0" smtClean="0">
              <a:solidFill>
                <a:schemeClr val="tx1"/>
              </a:solidFill>
              <a:latin typeface="+mn-lt"/>
              <a:ea typeface="+mn-ea"/>
              <a:cs typeface="+mn-cs"/>
            </a:endParaRPr>
          </a:p>
          <a:p>
            <a:r>
              <a:rPr kumimoji="1" lang="ja-JP" altLang="en-US" sz="1200" b="0" i="0" u="none" strike="noStrike" kern="1200" baseline="0" dirty="0" smtClean="0">
                <a:solidFill>
                  <a:schemeClr val="tx1"/>
                </a:solidFill>
                <a:latin typeface="+mn-lt"/>
                <a:ea typeface="+mn-ea"/>
                <a:cs typeface="+mn-cs"/>
              </a:rPr>
              <a:t>実験：試料は、管状赤外炉を用いて乾燥空気雰囲気中で加熱し、燃焼させた。発生した煙は長さ</a:t>
            </a:r>
            <a:r>
              <a:rPr kumimoji="1" lang="en-US" altLang="ja-JP" sz="1200" b="0" i="0" u="none" strike="noStrike" kern="1200" baseline="0" dirty="0" smtClean="0">
                <a:solidFill>
                  <a:schemeClr val="tx1"/>
                </a:solidFill>
                <a:latin typeface="+mn-lt"/>
                <a:ea typeface="+mn-ea"/>
                <a:cs typeface="+mn-cs"/>
              </a:rPr>
              <a:t>1 m </a:t>
            </a:r>
            <a:r>
              <a:rPr kumimoji="1" lang="ja-JP" altLang="en-US" sz="1200" b="0" i="0" u="none" strike="noStrike" kern="1200" baseline="0" dirty="0" smtClean="0">
                <a:solidFill>
                  <a:schemeClr val="tx1"/>
                </a:solidFill>
                <a:latin typeface="+mn-lt"/>
                <a:ea typeface="+mn-ea"/>
                <a:cs typeface="+mn-cs"/>
              </a:rPr>
              <a:t>のガスセルに導入した。ガスセルの片側にはテラヘルツ波送信器が、もう片方にはテラヘルツ波受信器が配置されており、煙の吸収スペクトルはこれらを用いて測定した。ガスセルからの排気はフィルターに導入し、浮遊粒子成分を完全に除去した。その後、残ったガス成分のみをフーリエ変換赤外分光光度計</a:t>
            </a:r>
            <a:r>
              <a:rPr kumimoji="1" lang="en-US" altLang="ja-JP" sz="1200" b="0" i="0" u="none" strike="noStrike" kern="1200" baseline="0" dirty="0" smtClean="0">
                <a:solidFill>
                  <a:schemeClr val="tx1"/>
                </a:solidFill>
                <a:latin typeface="+mn-lt"/>
                <a:ea typeface="+mn-ea"/>
                <a:cs typeface="+mn-cs"/>
              </a:rPr>
              <a:t>(FT-IR)</a:t>
            </a:r>
            <a:r>
              <a:rPr kumimoji="1" lang="ja-JP" altLang="en-US" sz="1200" b="0" i="0" u="none" strike="noStrike" kern="1200" baseline="0" dirty="0" smtClean="0">
                <a:solidFill>
                  <a:schemeClr val="tx1"/>
                </a:solidFill>
                <a:latin typeface="+mn-lt"/>
                <a:ea typeface="+mn-ea"/>
                <a:cs typeface="+mn-cs"/>
              </a:rPr>
              <a:t>に導入し、ガス分析を行った。なお、ガスセル中央の壁面に配置した熱電対により、ガスセル内の煙の温度は室温であることが確認されている。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8</a:t>
            </a:fld>
            <a:endParaRPr kumimoji="1" lang="ja-JP" altLang="en-US"/>
          </a:p>
        </p:txBody>
      </p:sp>
    </p:spTree>
    <p:extLst>
      <p:ext uri="{BB962C8B-B14F-4D97-AF65-F5344CB8AC3E}">
        <p14:creationId xmlns:p14="http://schemas.microsoft.com/office/powerpoint/2010/main" val="2726437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図１のドットは、羊毛</a:t>
            </a:r>
            <a:r>
              <a:rPr kumimoji="1" lang="en-US" altLang="ja-JP" sz="1200" b="0" i="0" u="none" strike="noStrike" kern="1200" baseline="0" dirty="0" smtClean="0">
                <a:solidFill>
                  <a:schemeClr val="tx1"/>
                </a:solidFill>
                <a:latin typeface="+mn-lt"/>
                <a:ea typeface="+mn-ea"/>
                <a:cs typeface="+mn-cs"/>
              </a:rPr>
              <a:t>0.6 g </a:t>
            </a:r>
            <a:r>
              <a:rPr kumimoji="1" lang="ja-JP" altLang="en-US" sz="1200" b="0" i="0" u="none" strike="noStrike" kern="1200" baseline="0" dirty="0" smtClean="0">
                <a:solidFill>
                  <a:schemeClr val="tx1"/>
                </a:solidFill>
                <a:latin typeface="+mn-lt"/>
                <a:ea typeface="+mn-ea"/>
                <a:cs typeface="+mn-cs"/>
              </a:rPr>
              <a:t>を</a:t>
            </a:r>
            <a:r>
              <a:rPr kumimoji="1" lang="en-US" altLang="ja-JP" sz="1200" b="0" i="0" u="none" strike="noStrike" kern="1200" baseline="0" dirty="0" smtClean="0">
                <a:solidFill>
                  <a:schemeClr val="tx1"/>
                </a:solidFill>
                <a:latin typeface="+mn-lt"/>
                <a:ea typeface="+mn-ea"/>
                <a:cs typeface="+mn-cs"/>
              </a:rPr>
              <a:t>7 L/min </a:t>
            </a:r>
            <a:r>
              <a:rPr kumimoji="1" lang="ja-JP" altLang="en-US" sz="1200" b="0" i="0" u="none" strike="noStrike" kern="1200" baseline="0" dirty="0" smtClean="0">
                <a:solidFill>
                  <a:schemeClr val="tx1"/>
                </a:solidFill>
                <a:latin typeface="+mn-lt"/>
                <a:ea typeface="+mn-ea"/>
                <a:cs typeface="+mn-cs"/>
              </a:rPr>
              <a:t>の乾燥空気供給下で</a:t>
            </a:r>
            <a:r>
              <a:rPr kumimoji="1" lang="en-US" altLang="ja-JP" sz="1200" b="0" i="0" u="none" strike="noStrike" kern="1200" baseline="0" dirty="0" smtClean="0">
                <a:solidFill>
                  <a:schemeClr val="tx1"/>
                </a:solidFill>
                <a:latin typeface="+mn-lt"/>
                <a:ea typeface="+mn-ea"/>
                <a:cs typeface="+mn-cs"/>
              </a:rPr>
              <a:t>750</a:t>
            </a:r>
            <a:r>
              <a:rPr kumimoji="1" lang="ja-JP" altLang="en-US" sz="1200" b="0" i="0" u="none" strike="noStrike" kern="1200" baseline="0" dirty="0" smtClean="0">
                <a:solidFill>
                  <a:schemeClr val="tx1"/>
                </a:solidFill>
                <a:latin typeface="+mn-lt"/>
                <a:ea typeface="+mn-ea"/>
                <a:cs typeface="+mn-cs"/>
              </a:rPr>
              <a:t>℃に熱したときに発生した煙の吸収スペクトル（羊毛を炉に投入してから１分後）を示している。</a:t>
            </a:r>
            <a:r>
              <a:rPr kumimoji="1" lang="en-US" altLang="ja-JP" sz="1200" b="0" i="0" u="none" strike="noStrike" kern="1200" baseline="0" dirty="0" smtClean="0">
                <a:solidFill>
                  <a:schemeClr val="tx1"/>
                </a:solidFill>
                <a:latin typeface="+mn-lt"/>
                <a:ea typeface="+mn-ea"/>
                <a:cs typeface="+mn-cs"/>
              </a:rPr>
              <a:t>750 GHz </a:t>
            </a:r>
            <a:r>
              <a:rPr kumimoji="1" lang="ja-JP" altLang="en-US" sz="1200" b="0" i="0" u="none" strike="noStrike" kern="1200" baseline="0" dirty="0" smtClean="0">
                <a:solidFill>
                  <a:schemeClr val="tx1"/>
                </a:solidFill>
                <a:latin typeface="+mn-lt"/>
                <a:ea typeface="+mn-ea"/>
                <a:cs typeface="+mn-cs"/>
              </a:rPr>
              <a:t>付近にある強い</a:t>
            </a:r>
          </a:p>
          <a:p>
            <a:r>
              <a:rPr kumimoji="1" lang="ja-JP" altLang="en-US" sz="1200" b="0" i="0" u="none" strike="noStrike" kern="1200" baseline="0" dirty="0" smtClean="0">
                <a:solidFill>
                  <a:schemeClr val="tx1"/>
                </a:solidFill>
                <a:latin typeface="+mn-lt"/>
                <a:ea typeface="+mn-ea"/>
                <a:cs typeface="+mn-cs"/>
              </a:rPr>
              <a:t>吸収は水によるものである。しかしこの吸収線にマスクされることなく、</a:t>
            </a:r>
            <a:r>
              <a:rPr kumimoji="1" lang="en-US" altLang="ja-JP" sz="1200" b="0" i="0" u="none" strike="noStrike" kern="1200" baseline="0" dirty="0" smtClean="0">
                <a:solidFill>
                  <a:schemeClr val="tx1"/>
                </a:solidFill>
                <a:latin typeface="+mn-lt"/>
                <a:ea typeface="+mn-ea"/>
                <a:cs typeface="+mn-cs"/>
              </a:rPr>
              <a:t>621 GHz </a:t>
            </a:r>
            <a:r>
              <a:rPr kumimoji="1" lang="ja-JP" altLang="en-US" sz="1200" b="0" i="0" u="none" strike="noStrike" kern="1200" baseline="0" dirty="0" smtClean="0">
                <a:solidFill>
                  <a:schemeClr val="tx1"/>
                </a:solidFill>
                <a:latin typeface="+mn-lt"/>
                <a:ea typeface="+mn-ea"/>
                <a:cs typeface="+mn-cs"/>
              </a:rPr>
              <a:t>から</a:t>
            </a:r>
            <a:r>
              <a:rPr kumimoji="1" lang="en-US" altLang="ja-JP" sz="1200" b="0" i="0" u="none" strike="noStrike" kern="1200" baseline="0" dirty="0" smtClean="0">
                <a:solidFill>
                  <a:schemeClr val="tx1"/>
                </a:solidFill>
                <a:latin typeface="+mn-lt"/>
                <a:ea typeface="+mn-ea"/>
                <a:cs typeface="+mn-cs"/>
              </a:rPr>
              <a:t>89 GHz </a:t>
            </a:r>
            <a:r>
              <a:rPr kumimoji="1" lang="ja-JP" altLang="en-US" sz="1200" b="0" i="0" u="none" strike="noStrike" kern="1200" baseline="0" dirty="0" smtClean="0">
                <a:solidFill>
                  <a:schemeClr val="tx1"/>
                </a:solidFill>
                <a:latin typeface="+mn-lt"/>
                <a:ea typeface="+mn-ea"/>
                <a:cs typeface="+mn-cs"/>
              </a:rPr>
              <a:t>おきに周期的に存在するシアン化水素の吸収ピークが、明瞭に観測されている。また、</a:t>
            </a:r>
            <a:r>
              <a:rPr kumimoji="1" lang="en-US" altLang="ja-JP" sz="1200" b="0" i="0" u="none" strike="noStrike" kern="1200" baseline="0" dirty="0" smtClean="0">
                <a:solidFill>
                  <a:schemeClr val="tx1"/>
                </a:solidFill>
                <a:latin typeface="+mn-lt"/>
                <a:ea typeface="+mn-ea"/>
                <a:cs typeface="+mn-cs"/>
              </a:rPr>
              <a:t>662 </a:t>
            </a:r>
            <a:r>
              <a:rPr kumimoji="1" lang="ja-JP" altLang="en-US" sz="1200" b="0" i="0" u="none" strike="noStrike" kern="1200" baseline="0" dirty="0" smtClean="0">
                <a:solidFill>
                  <a:schemeClr val="tx1"/>
                </a:solidFill>
                <a:latin typeface="+mn-lt"/>
                <a:ea typeface="+mn-ea"/>
                <a:cs typeface="+mn-cs"/>
              </a:rPr>
              <a:t>と</a:t>
            </a:r>
            <a:r>
              <a:rPr kumimoji="1" lang="en-US" altLang="ja-JP" sz="1200" b="0" i="0" u="none" strike="noStrike" kern="1200" baseline="0" dirty="0" smtClean="0">
                <a:solidFill>
                  <a:schemeClr val="tx1"/>
                </a:solidFill>
                <a:latin typeface="+mn-lt"/>
                <a:ea typeface="+mn-ea"/>
                <a:cs typeface="+mn-cs"/>
              </a:rPr>
              <a:t>865 GHz</a:t>
            </a:r>
            <a:r>
              <a:rPr kumimoji="1" lang="ja-JP" altLang="en-US" sz="1200" b="0" i="0" u="none" strike="noStrike" kern="1200" baseline="0" dirty="0" err="1" smtClean="0">
                <a:solidFill>
                  <a:schemeClr val="tx1"/>
                </a:solidFill>
                <a:latin typeface="+mn-lt"/>
                <a:ea typeface="+mn-ea"/>
                <a:cs typeface="+mn-cs"/>
              </a:rPr>
              <a:t>には</a:t>
            </a:r>
            <a:r>
              <a:rPr kumimoji="1" lang="ja-JP" altLang="en-US" sz="1200" b="0" i="0" u="none" strike="noStrike" kern="1200" baseline="0" dirty="0" smtClean="0">
                <a:solidFill>
                  <a:schemeClr val="tx1"/>
                </a:solidFill>
                <a:latin typeface="+mn-lt"/>
                <a:ea typeface="+mn-ea"/>
                <a:cs typeface="+mn-cs"/>
              </a:rPr>
              <a:t>亜硫酸ガスによるピークも観測されている。図１の赤い実線は、これら３つのガスの吸収スペクトルのベストフィットにより得た吸収スペクトルの計算値である。この結果から亜硫酸ガスとシアン化水素の煙中の濃度として、</a:t>
            </a:r>
            <a:r>
              <a:rPr kumimoji="1" lang="en-US" altLang="ja-JP" sz="1200" b="0" i="0" u="none" strike="noStrike" kern="1200" baseline="0" dirty="0" smtClean="0">
                <a:solidFill>
                  <a:schemeClr val="tx1"/>
                </a:solidFill>
                <a:latin typeface="+mn-lt"/>
                <a:ea typeface="+mn-ea"/>
                <a:cs typeface="+mn-cs"/>
              </a:rPr>
              <a:t>145</a:t>
            </a:r>
            <a:r>
              <a:rPr kumimoji="1" lang="ja-JP" altLang="en-US" sz="1200" b="0" i="0" u="none" strike="noStrike" kern="1200" baseline="0" dirty="0" err="1" smtClean="0">
                <a:solidFill>
                  <a:schemeClr val="tx1"/>
                </a:solidFill>
                <a:latin typeface="+mn-lt"/>
                <a:ea typeface="+mn-ea"/>
                <a:cs typeface="+mn-cs"/>
              </a:rPr>
              <a:t>、</a:t>
            </a:r>
            <a:r>
              <a:rPr kumimoji="1" lang="en-US" altLang="ja-JP" sz="1200" b="0" i="0" u="none" strike="noStrike" kern="1200" baseline="0" dirty="0" smtClean="0">
                <a:solidFill>
                  <a:schemeClr val="tx1"/>
                </a:solidFill>
                <a:latin typeface="+mn-lt"/>
                <a:ea typeface="+mn-ea"/>
                <a:cs typeface="+mn-cs"/>
              </a:rPr>
              <a:t>980 ppm </a:t>
            </a:r>
            <a:r>
              <a:rPr kumimoji="1" lang="ja-JP" altLang="en-US" sz="1200" b="0" i="0" u="none" strike="noStrike" kern="1200" baseline="0" dirty="0" smtClean="0">
                <a:solidFill>
                  <a:schemeClr val="tx1"/>
                </a:solidFill>
                <a:latin typeface="+mn-lt"/>
                <a:ea typeface="+mn-ea"/>
                <a:cs typeface="+mn-cs"/>
              </a:rPr>
              <a:t>を得た。</a:t>
            </a:r>
            <a:endParaRPr kumimoji="1" lang="ja-JP" altLang="en-US" dirty="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9</a:t>
            </a:fld>
            <a:endParaRPr kumimoji="1" lang="ja-JP" altLang="en-US"/>
          </a:p>
        </p:txBody>
      </p:sp>
    </p:spTree>
    <p:extLst>
      <p:ext uri="{BB962C8B-B14F-4D97-AF65-F5344CB8AC3E}">
        <p14:creationId xmlns:p14="http://schemas.microsoft.com/office/powerpoint/2010/main" val="267689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smtClean="0">
                <a:solidFill>
                  <a:schemeClr val="tx1"/>
                </a:solidFill>
                <a:latin typeface="+mn-lt"/>
                <a:ea typeface="+mn-ea"/>
                <a:cs typeface="+mn-cs"/>
              </a:rPr>
              <a:t>図２のドットは、テラヘルツ帯の吸収スペクトルから得た２つのガスの各時間における濃度を示している。実線は</a:t>
            </a:r>
            <a:r>
              <a:rPr kumimoji="1" lang="en-US" altLang="ja-JP" sz="1200" b="0" i="0" u="none" strike="noStrike" kern="1200" baseline="0" dirty="0" smtClean="0">
                <a:solidFill>
                  <a:schemeClr val="tx1"/>
                </a:solidFill>
                <a:latin typeface="+mn-lt"/>
                <a:ea typeface="+mn-ea"/>
                <a:cs typeface="+mn-cs"/>
              </a:rPr>
              <a:t>FT-IR </a:t>
            </a:r>
            <a:r>
              <a:rPr kumimoji="1" lang="ja-JP" altLang="en-US" sz="1200" b="0" i="0" u="none" strike="noStrike" kern="1200" baseline="0" dirty="0" smtClean="0">
                <a:solidFill>
                  <a:schemeClr val="tx1"/>
                </a:solidFill>
                <a:latin typeface="+mn-lt"/>
                <a:ea typeface="+mn-ea"/>
                <a:cs typeface="+mn-cs"/>
              </a:rPr>
              <a:t>により得た値である。燃焼開始直後を除き、両者は非常によく一致している。羊毛以外を試料に用いた実験では、煙の中の一酸化炭素、アンモニア、ホルムアルデヒド、アセトニトリルの検知に成功した。これらの結果は、</a:t>
            </a:r>
            <a:r>
              <a:rPr kumimoji="1" lang="en-US" altLang="ja-JP" sz="1200" b="0" i="0" u="none" strike="noStrike" kern="1200" baseline="0" dirty="0" smtClean="0">
                <a:solidFill>
                  <a:schemeClr val="tx1"/>
                </a:solidFill>
                <a:latin typeface="+mn-lt"/>
                <a:ea typeface="+mn-ea"/>
                <a:cs typeface="+mn-cs"/>
              </a:rPr>
              <a:t>500-1100 GHz </a:t>
            </a:r>
            <a:r>
              <a:rPr kumimoji="1" lang="ja-JP" altLang="en-US" sz="1200" b="0" i="0" u="none" strike="noStrike" kern="1200" baseline="0" dirty="0" smtClean="0">
                <a:solidFill>
                  <a:schemeClr val="tx1"/>
                </a:solidFill>
                <a:latin typeface="+mn-lt"/>
                <a:ea typeface="+mn-ea"/>
                <a:cs typeface="+mn-cs"/>
              </a:rPr>
              <a:t>の領域も煙に含まれるガスが直接分析に利用可能であることを示している。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0C5A4723-2C1C-455D-8DC3-99ED6C7C1369}" type="slidenum">
              <a:rPr kumimoji="1" lang="ja-JP" altLang="en-US" smtClean="0"/>
              <a:t>10</a:t>
            </a:fld>
            <a:endParaRPr kumimoji="1" lang="ja-JP" altLang="en-US"/>
          </a:p>
        </p:txBody>
      </p:sp>
    </p:spTree>
    <p:extLst>
      <p:ext uri="{BB962C8B-B14F-4D97-AF65-F5344CB8AC3E}">
        <p14:creationId xmlns:p14="http://schemas.microsoft.com/office/powerpoint/2010/main" val="204667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C56C0EB4-9D90-447A-9746-858C2227D4B5}" type="datetimeFigureOut">
              <a:rPr kumimoji="1" lang="ja-JP" altLang="en-US" smtClean="0"/>
              <a:t>2014/7/22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56C0EB4-9D90-447A-9746-858C2227D4B5}" type="datetimeFigureOut">
              <a:rPr kumimoji="1" lang="ja-JP" altLang="en-US" smtClean="0"/>
              <a:t>2014/7/22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56C0EB4-9D90-447A-9746-858C2227D4B5}" type="datetimeFigureOut">
              <a:rPr kumimoji="1" lang="ja-JP" altLang="en-US" smtClean="0"/>
              <a:t>2014/7/22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C56C0EB4-9D90-447A-9746-858C2227D4B5}" type="datetimeFigureOut">
              <a:rPr kumimoji="1" lang="ja-JP" altLang="en-US" smtClean="0"/>
              <a:t>2014/7/22</a:t>
            </a:fld>
            <a:endParaRPr kumimoji="1" lang="ja-JP" altLang="en-US"/>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C56C0EB4-9D90-447A-9746-858C2227D4B5}" type="datetimeFigureOut">
              <a:rPr kumimoji="1" lang="ja-JP" altLang="en-US" smtClean="0"/>
              <a:t>2014/7/22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C56C0EB4-9D90-447A-9746-858C2227D4B5}" type="datetimeFigureOut">
              <a:rPr kumimoji="1" lang="ja-JP" altLang="en-US" smtClean="0"/>
              <a:t>2014/7/22</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C56C0EB4-9D90-447A-9746-858C2227D4B5}" type="datetimeFigureOut">
              <a:rPr kumimoji="1" lang="ja-JP" altLang="en-US" smtClean="0"/>
              <a:t>2014/7/22</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C56C0EB4-9D90-447A-9746-858C2227D4B5}" type="datetimeFigureOut">
              <a:rPr kumimoji="1" lang="ja-JP" altLang="en-US" smtClean="0"/>
              <a:t>2014/7/22</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C56C0EB4-9D90-447A-9746-858C2227D4B5}" type="datetimeFigureOut">
              <a:rPr kumimoji="1" lang="ja-JP" altLang="en-US" smtClean="0"/>
              <a:t>2014/7/22</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C56C0EB4-9D90-447A-9746-858C2227D4B5}" type="datetimeFigureOut">
              <a:rPr kumimoji="1" lang="ja-JP" altLang="en-US" smtClean="0"/>
              <a:t>2014/7/22</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56C0EB4-9D90-447A-9746-858C2227D4B5}" type="datetimeFigureOut">
              <a:rPr kumimoji="1" lang="ja-JP" altLang="en-US" smtClean="0"/>
              <a:t>2014/7/22</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C56C0EB4-9D90-447A-9746-858C2227D4B5}" type="datetimeFigureOut">
              <a:rPr kumimoji="1" lang="ja-JP" altLang="en-US" smtClean="0"/>
              <a:t>2014/7/22</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7018D1AB-D74C-4BBD-8BE0-A5579E460A42}" type="slidenum">
              <a:rPr kumimoji="1" lang="ja-JP" altLang="en-US" smtClean="0"/>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C56C0EB4-9D90-447A-9746-858C2227D4B5}" type="datetimeFigureOut">
              <a:rPr kumimoji="1" lang="ja-JP" altLang="en-US" smtClean="0"/>
              <a:t>2014/7/22</a:t>
            </a:fld>
            <a:endParaRPr kumimoji="1" lang="ja-JP"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7018D1AB-D74C-4BBD-8BE0-A5579E460A42}" type="slidenum">
              <a:rPr kumimoji="1" lang="ja-JP" altLang="en-US" smtClean="0"/>
              <a:t>‹#›</a:t>
            </a:fld>
            <a:endParaRPr kumimoji="1" lang="ja-JP" altLang="en-US"/>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204864"/>
            <a:ext cx="8964488" cy="2520280"/>
          </a:xfrm>
        </p:spPr>
        <p:txBody>
          <a:bodyPr>
            <a:normAutofit/>
          </a:bodyPr>
          <a:lstStyle/>
          <a:p>
            <a:r>
              <a:rPr lang="ja-JP" altLang="en-US" sz="3200" dirty="0" smtClean="0">
                <a:latin typeface="Times New Roman" panose="02020603050405020304" pitchFamily="18" charset="0"/>
                <a:cs typeface="Times New Roman" panose="02020603050405020304" pitchFamily="18" charset="0"/>
              </a:rPr>
              <a:t>応用物理学会春季学術講演会</a:t>
            </a:r>
            <a:r>
              <a:rPr lang="en-US" altLang="ja-JP" sz="3200" dirty="0" smtClean="0">
                <a:latin typeface="Times New Roman" panose="02020603050405020304" pitchFamily="18" charset="0"/>
                <a:cs typeface="Times New Roman" panose="02020603050405020304" pitchFamily="18" charset="0"/>
              </a:rPr>
              <a:t/>
            </a:r>
            <a:br>
              <a:rPr lang="en-US" altLang="ja-JP" sz="3200" dirty="0" smtClean="0">
                <a:latin typeface="Times New Roman" panose="02020603050405020304" pitchFamily="18" charset="0"/>
                <a:cs typeface="Times New Roman" panose="02020603050405020304" pitchFamily="18" charset="0"/>
              </a:rPr>
            </a:br>
            <a:r>
              <a:rPr lang="en-US" altLang="ja-JP" sz="3200" dirty="0" smtClean="0">
                <a:latin typeface="Times New Roman" panose="02020603050405020304" pitchFamily="18" charset="0"/>
                <a:cs typeface="Times New Roman" panose="02020603050405020304" pitchFamily="18" charset="0"/>
              </a:rPr>
              <a:t>2014</a:t>
            </a:r>
            <a:r>
              <a:rPr lang="ja-JP" altLang="en-US" sz="3200" dirty="0" smtClean="0">
                <a:latin typeface="Times New Roman" panose="02020603050405020304" pitchFamily="18" charset="0"/>
                <a:cs typeface="Times New Roman" panose="02020603050405020304" pitchFamily="18" charset="0"/>
              </a:rPr>
              <a:t>年</a:t>
            </a:r>
            <a:r>
              <a:rPr lang="en-US" altLang="ja-JP" sz="3200" dirty="0" smtClean="0">
                <a:latin typeface="Times New Roman" panose="02020603050405020304" pitchFamily="18" charset="0"/>
                <a:cs typeface="Times New Roman" panose="02020603050405020304" pitchFamily="18" charset="0"/>
              </a:rPr>
              <a:t>3</a:t>
            </a:r>
            <a:r>
              <a:rPr lang="ja-JP" altLang="en-US" sz="3200" dirty="0" smtClean="0">
                <a:latin typeface="Times New Roman" panose="02020603050405020304" pitchFamily="18" charset="0"/>
                <a:cs typeface="Times New Roman" panose="02020603050405020304" pitchFamily="18" charset="0"/>
              </a:rPr>
              <a:t>月</a:t>
            </a:r>
            <a:r>
              <a:rPr lang="en-US" altLang="ja-JP" sz="3200" dirty="0" smtClean="0">
                <a:latin typeface="Times New Roman" panose="02020603050405020304" pitchFamily="18" charset="0"/>
                <a:cs typeface="Times New Roman" panose="02020603050405020304" pitchFamily="18" charset="0"/>
              </a:rPr>
              <a:t>17</a:t>
            </a:r>
            <a:r>
              <a:rPr lang="ja-JP" altLang="en-US" sz="3200" dirty="0" smtClean="0">
                <a:latin typeface="Times New Roman" panose="02020603050405020304" pitchFamily="18" charset="0"/>
                <a:cs typeface="Times New Roman" panose="02020603050405020304" pitchFamily="18" charset="0"/>
              </a:rPr>
              <a:t>日</a:t>
            </a:r>
            <a:r>
              <a:rPr lang="en-US" altLang="ja-JP" sz="3200" dirty="0" smtClean="0">
                <a:latin typeface="Times New Roman" panose="02020603050405020304" pitchFamily="18" charset="0"/>
                <a:cs typeface="Times New Roman" panose="02020603050405020304" pitchFamily="18" charset="0"/>
              </a:rPr>
              <a:t>~20</a:t>
            </a:r>
            <a:r>
              <a:rPr lang="ja-JP" altLang="en-US" sz="3200" dirty="0" smtClean="0">
                <a:latin typeface="Times New Roman" panose="02020603050405020304" pitchFamily="18" charset="0"/>
                <a:cs typeface="Times New Roman" panose="02020603050405020304" pitchFamily="18" charset="0"/>
              </a:rPr>
              <a:t>日</a:t>
            </a:r>
            <a:r>
              <a:rPr lang="en-US" altLang="ja-JP" sz="3200" dirty="0" smtClean="0">
                <a:latin typeface="Times New Roman" panose="02020603050405020304" pitchFamily="18" charset="0"/>
                <a:cs typeface="Times New Roman" panose="02020603050405020304" pitchFamily="18" charset="0"/>
              </a:rPr>
              <a:t/>
            </a:r>
            <a:br>
              <a:rPr lang="en-US" altLang="ja-JP" sz="3200" dirty="0" smtClean="0">
                <a:latin typeface="Times New Roman" panose="02020603050405020304" pitchFamily="18" charset="0"/>
                <a:cs typeface="Times New Roman" panose="02020603050405020304" pitchFamily="18" charset="0"/>
              </a:rPr>
            </a:br>
            <a:r>
              <a:rPr lang="ja-JP" altLang="en-US" sz="3200" dirty="0" smtClean="0">
                <a:latin typeface="Times New Roman" panose="02020603050405020304" pitchFamily="18" charset="0"/>
                <a:cs typeface="Times New Roman" panose="02020603050405020304" pitchFamily="18" charset="0"/>
              </a:rPr>
              <a:t>青山学院大学　相模原キャンパス</a:t>
            </a:r>
            <a:endParaRPr kumimoji="1" lang="ja-JP" altLang="en-US" sz="3200" dirty="0">
              <a:latin typeface="Times New Roman" panose="02020603050405020304" pitchFamily="18" charset="0"/>
              <a:cs typeface="Times New Roman" panose="02020603050405020304" pitchFamily="18" charset="0"/>
            </a:endParaRPr>
          </a:p>
        </p:txBody>
      </p:sp>
      <p:sp>
        <p:nvSpPr>
          <p:cNvPr id="3" name="サブタイトル 2"/>
          <p:cNvSpPr>
            <a:spLocks noGrp="1"/>
          </p:cNvSpPr>
          <p:nvPr>
            <p:ph type="subTitle" idx="1"/>
          </p:nvPr>
        </p:nvSpPr>
        <p:spPr>
          <a:xfrm>
            <a:off x="1403648" y="4869160"/>
            <a:ext cx="6400800" cy="550912"/>
          </a:xfrm>
        </p:spPr>
        <p:txBody>
          <a:bodyPr>
            <a:normAutofit lnSpcReduction="10000"/>
          </a:bodyPr>
          <a:lstStyle/>
          <a:p>
            <a:r>
              <a:rPr kumimoji="1" lang="en-US" altLang="ja-JP" dirty="0" smtClean="0">
                <a:solidFill>
                  <a:schemeClr val="tx1"/>
                </a:solidFill>
              </a:rPr>
              <a:t>M2</a:t>
            </a:r>
            <a:r>
              <a:rPr kumimoji="1" lang="ja-JP" altLang="en-US" dirty="0" smtClean="0">
                <a:solidFill>
                  <a:schemeClr val="tx1"/>
                </a:solidFill>
              </a:rPr>
              <a:t>　</a:t>
            </a:r>
            <a:r>
              <a:rPr lang="ja-JP" altLang="en-US" dirty="0" smtClean="0">
                <a:solidFill>
                  <a:schemeClr val="tx1"/>
                </a:solidFill>
              </a:rPr>
              <a:t>林　建太</a:t>
            </a:r>
            <a:endParaRPr kumimoji="1" lang="ja-JP" altLang="en-US" dirty="0">
              <a:solidFill>
                <a:schemeClr val="tx1"/>
              </a:solidFill>
            </a:endParaRPr>
          </a:p>
        </p:txBody>
      </p:sp>
      <p:sp>
        <p:nvSpPr>
          <p:cNvPr id="4" name="タイトル 1"/>
          <p:cNvSpPr txBox="1">
            <a:spLocks/>
          </p:cNvSpPr>
          <p:nvPr/>
        </p:nvSpPr>
        <p:spPr bwMode="auto">
          <a:xfrm>
            <a:off x="755576" y="1236762"/>
            <a:ext cx="7772400" cy="13281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sz="5400" kern="0" dirty="0" smtClean="0"/>
              <a:t>学会報告</a:t>
            </a:r>
            <a:endParaRPr lang="ja-JP" altLang="en-US" sz="5400" kern="0" dirty="0"/>
          </a:p>
        </p:txBody>
      </p:sp>
    </p:spTree>
    <p:extLst>
      <p:ext uri="{BB962C8B-B14F-4D97-AF65-F5344CB8AC3E}">
        <p14:creationId xmlns:p14="http://schemas.microsoft.com/office/powerpoint/2010/main" val="98289150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476672"/>
            <a:ext cx="8928992" cy="1066130"/>
          </a:xfrm>
        </p:spPr>
        <p:txBody>
          <a:bodyPr>
            <a:noAutofit/>
          </a:bodyPr>
          <a:lstStyle/>
          <a:p>
            <a:r>
              <a:rPr lang="ja-JP" altLang="en-US" sz="3600" kern="1200" dirty="0">
                <a:solidFill>
                  <a:schemeClr val="tx1"/>
                </a:solidFill>
              </a:rPr>
              <a:t>テラヘルツ帯の吸収スペクトルから</a:t>
            </a:r>
            <a:r>
              <a:rPr lang="ja-JP" altLang="en-US" sz="3600" kern="1200" dirty="0" smtClean="0">
                <a:solidFill>
                  <a:schemeClr val="tx1"/>
                </a:solidFill>
              </a:rPr>
              <a:t>得た</a:t>
            </a:r>
            <a:r>
              <a:rPr lang="en-US" altLang="ja-JP" sz="3600" kern="1200" dirty="0" smtClean="0">
                <a:solidFill>
                  <a:schemeClr val="tx1"/>
                </a:solidFill>
              </a:rPr>
              <a:t/>
            </a:r>
            <a:br>
              <a:rPr lang="en-US" altLang="ja-JP" sz="3600" kern="1200" dirty="0" smtClean="0">
                <a:solidFill>
                  <a:schemeClr val="tx1"/>
                </a:solidFill>
              </a:rPr>
            </a:br>
            <a:r>
              <a:rPr lang="ja-JP" altLang="en-US" sz="3600" kern="1200" dirty="0" smtClean="0">
                <a:solidFill>
                  <a:schemeClr val="tx1"/>
                </a:solidFill>
              </a:rPr>
              <a:t>２つ</a:t>
            </a:r>
            <a:r>
              <a:rPr lang="ja-JP" altLang="en-US" sz="3600" kern="1200" dirty="0">
                <a:solidFill>
                  <a:schemeClr val="tx1"/>
                </a:solidFill>
              </a:rPr>
              <a:t>のガスの各時間における濃度</a:t>
            </a:r>
            <a:endParaRPr kumimoji="1" lang="ja-JP" altLang="en-US" sz="36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147" t="50000" r="19546" b="15604"/>
          <a:stretch/>
        </p:blipFill>
        <p:spPr bwMode="auto">
          <a:xfrm>
            <a:off x="1475656" y="1556792"/>
            <a:ext cx="5976664" cy="381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79512" y="5428381"/>
            <a:ext cx="8820472" cy="1384995"/>
          </a:xfrm>
          <a:prstGeom prst="rect">
            <a:avLst/>
          </a:prstGeom>
          <a:ln>
            <a:solidFill>
              <a:schemeClr val="tx1"/>
            </a:solidFill>
          </a:ln>
        </p:spPr>
        <p:txBody>
          <a:bodyPr wrap="square">
            <a:spAutoFit/>
          </a:bodyPr>
          <a:lstStyle/>
          <a:p>
            <a:r>
              <a:rPr lang="ja-JP" altLang="en-US" sz="2800" b="1" dirty="0"/>
              <a:t>羊毛以外を試料に用いた実験で</a:t>
            </a:r>
            <a:r>
              <a:rPr lang="ja-JP" altLang="en-US" sz="2800" b="1" dirty="0" smtClean="0"/>
              <a:t>は，煙</a:t>
            </a:r>
            <a:r>
              <a:rPr lang="ja-JP" altLang="en-US" sz="2800" b="1" dirty="0"/>
              <a:t>の中の</a:t>
            </a:r>
            <a:r>
              <a:rPr lang="ja-JP" altLang="en-US" sz="2800" b="1" dirty="0" smtClean="0"/>
              <a:t>一酸化炭素，アンモニア，ホルムアルデヒド，アセトニトリル</a:t>
            </a:r>
            <a:r>
              <a:rPr lang="ja-JP" altLang="en-US" sz="2800" b="1" dirty="0"/>
              <a:t>の検知に成功</a:t>
            </a:r>
          </a:p>
        </p:txBody>
      </p:sp>
    </p:spTree>
    <p:extLst>
      <p:ext uri="{BB962C8B-B14F-4D97-AF65-F5344CB8AC3E}">
        <p14:creationId xmlns:p14="http://schemas.microsoft.com/office/powerpoint/2010/main" val="9828305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268760"/>
            <a:ext cx="8229600" cy="2016224"/>
          </a:xfrm>
        </p:spPr>
        <p:txBody>
          <a:bodyPr>
            <a:normAutofit/>
          </a:bodyPr>
          <a:lstStyle/>
          <a:p>
            <a:r>
              <a:rPr lang="ja-JP" altLang="en-US" dirty="0"/>
              <a:t>テラヘルツ絶対電力測定のための微小熱量検出に関する検討</a:t>
            </a:r>
            <a:endParaRPr kumimoji="1" lang="ja-JP" altLang="en-US" dirty="0"/>
          </a:p>
        </p:txBody>
      </p:sp>
      <p:sp>
        <p:nvSpPr>
          <p:cNvPr id="4" name="正方形/長方形 3"/>
          <p:cNvSpPr/>
          <p:nvPr/>
        </p:nvSpPr>
        <p:spPr>
          <a:xfrm>
            <a:off x="251520" y="3903439"/>
            <a:ext cx="8640960" cy="1200329"/>
          </a:xfrm>
          <a:prstGeom prst="rect">
            <a:avLst/>
          </a:prstGeom>
        </p:spPr>
        <p:txBody>
          <a:bodyPr wrap="square">
            <a:spAutoFit/>
          </a:bodyPr>
          <a:lstStyle/>
          <a:p>
            <a:pPr algn="ctr"/>
            <a:r>
              <a:rPr lang="zh-TW" altLang="en-US" sz="3600" dirty="0"/>
              <a:t>産</a:t>
            </a:r>
            <a:r>
              <a:rPr lang="zh-TW" altLang="en-US" sz="3600" dirty="0" smtClean="0"/>
              <a:t>総研</a:t>
            </a:r>
            <a:r>
              <a:rPr lang="ja-JP" altLang="en-US" sz="3600" dirty="0" smtClean="0"/>
              <a:t>　</a:t>
            </a:r>
            <a:r>
              <a:rPr lang="zh-TW" altLang="en-US" sz="3600" dirty="0" smtClean="0"/>
              <a:t>飯田 </a:t>
            </a:r>
            <a:r>
              <a:rPr lang="zh-TW" altLang="en-US" sz="3600" dirty="0"/>
              <a:t>仁志，木下 基，雨宮 邦招，島田 洋蔵</a:t>
            </a:r>
            <a:endParaRPr lang="ja-JP" altLang="en-US" sz="3600" dirty="0"/>
          </a:p>
        </p:txBody>
      </p:sp>
    </p:spTree>
    <p:extLst>
      <p:ext uri="{BB962C8B-B14F-4D97-AF65-F5344CB8AC3E}">
        <p14:creationId xmlns:p14="http://schemas.microsoft.com/office/powerpoint/2010/main" val="404151211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p:cNvSpPr>
            <a:spLocks noGrp="1"/>
          </p:cNvSpPr>
          <p:nvPr>
            <p:ph type="title"/>
          </p:nvPr>
        </p:nvSpPr>
        <p:spPr>
          <a:xfrm>
            <a:off x="457200" y="490662"/>
            <a:ext cx="8229600" cy="706090"/>
          </a:xfrm>
        </p:spPr>
        <p:txBody>
          <a:bodyPr>
            <a:noAutofit/>
          </a:bodyPr>
          <a:lstStyle/>
          <a:p>
            <a:r>
              <a:rPr kumimoji="1" lang="ja-JP" altLang="en-US" dirty="0" smtClean="0"/>
              <a:t>研究背景</a:t>
            </a:r>
            <a:endParaRPr kumimoji="1" lang="ja-JP" altLang="en-US" dirty="0"/>
          </a:p>
        </p:txBody>
      </p:sp>
      <p:grpSp>
        <p:nvGrpSpPr>
          <p:cNvPr id="3" name="グループ化 2"/>
          <p:cNvGrpSpPr/>
          <p:nvPr/>
        </p:nvGrpSpPr>
        <p:grpSpPr>
          <a:xfrm>
            <a:off x="179512" y="1644556"/>
            <a:ext cx="8707760" cy="1928460"/>
            <a:chOff x="179512" y="1500540"/>
            <a:chExt cx="8707760" cy="1928460"/>
          </a:xfrm>
        </p:grpSpPr>
        <p:grpSp>
          <p:nvGrpSpPr>
            <p:cNvPr id="2" name="グループ化 1"/>
            <p:cNvGrpSpPr/>
            <p:nvPr/>
          </p:nvGrpSpPr>
          <p:grpSpPr>
            <a:xfrm>
              <a:off x="179512" y="1500540"/>
              <a:ext cx="7344816" cy="1640427"/>
              <a:chOff x="179512" y="1196752"/>
              <a:chExt cx="7344816" cy="1640427"/>
            </a:xfrm>
          </p:grpSpPr>
          <p:sp>
            <p:nvSpPr>
              <p:cNvPr id="50" name="テキスト ボックス 49"/>
              <p:cNvSpPr txBox="1"/>
              <p:nvPr/>
            </p:nvSpPr>
            <p:spPr>
              <a:xfrm>
                <a:off x="179512" y="1196752"/>
                <a:ext cx="7344816" cy="584775"/>
              </a:xfrm>
              <a:prstGeom prst="rect">
                <a:avLst/>
              </a:prstGeom>
              <a:noFill/>
            </p:spPr>
            <p:txBody>
              <a:bodyPr wrap="square" rtlCol="0">
                <a:spAutoFit/>
              </a:bodyPr>
              <a:lstStyle/>
              <a:p>
                <a:pPr algn="ctr"/>
                <a:r>
                  <a:rPr lang="ja-JP" altLang="en-US" sz="3200" dirty="0" smtClean="0"/>
                  <a:t>近年，</a:t>
                </a:r>
                <a:r>
                  <a:rPr lang="en-US" altLang="ja-JP" sz="3200" dirty="0" smtClean="0"/>
                  <a:t>THz</a:t>
                </a:r>
                <a:r>
                  <a:rPr lang="ja-JP" altLang="en-US" sz="3200" dirty="0" smtClean="0"/>
                  <a:t>帯の測定器が普及している</a:t>
                </a:r>
                <a:endParaRPr kumimoji="1" lang="ja-JP" altLang="en-US" sz="3200" dirty="0"/>
              </a:p>
            </p:txBody>
          </p:sp>
          <p:sp>
            <p:nvSpPr>
              <p:cNvPr id="13" name="下矢印 12"/>
              <p:cNvSpPr/>
              <p:nvPr/>
            </p:nvSpPr>
            <p:spPr>
              <a:xfrm rot="16200000">
                <a:off x="1300741" y="2086200"/>
                <a:ext cx="493847" cy="100811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2063660" y="2351782"/>
              <a:ext cx="6823612" cy="1077218"/>
            </a:xfrm>
            <a:prstGeom prst="rect">
              <a:avLst/>
            </a:prstGeom>
            <a:noFill/>
          </p:spPr>
          <p:txBody>
            <a:bodyPr wrap="square" rtlCol="0">
              <a:spAutoFit/>
            </a:bodyPr>
            <a:lstStyle/>
            <a:p>
              <a:pPr algn="ctr"/>
              <a:r>
                <a:rPr kumimoji="1" lang="ja-JP" altLang="en-US" sz="3200" dirty="0" smtClean="0"/>
                <a:t>しかしながら，絶対電力の較正技術が確立されていない</a:t>
              </a:r>
              <a:endParaRPr kumimoji="1" lang="ja-JP" altLang="en-US" sz="3200" dirty="0"/>
            </a:p>
          </p:txBody>
        </p:sp>
      </p:grpSp>
      <p:sp>
        <p:nvSpPr>
          <p:cNvPr id="10" name="テキスト ボックス 9"/>
          <p:cNvSpPr txBox="1"/>
          <p:nvPr/>
        </p:nvSpPr>
        <p:spPr>
          <a:xfrm>
            <a:off x="179512" y="4379620"/>
            <a:ext cx="8707759" cy="1569660"/>
          </a:xfrm>
          <a:prstGeom prst="rect">
            <a:avLst/>
          </a:prstGeom>
          <a:noFill/>
          <a:ln>
            <a:solidFill>
              <a:schemeClr val="tx1"/>
            </a:solidFill>
          </a:ln>
        </p:spPr>
        <p:txBody>
          <a:bodyPr wrap="square" rtlCol="0">
            <a:spAutoFit/>
          </a:bodyPr>
          <a:lstStyle/>
          <a:p>
            <a:r>
              <a:rPr kumimoji="1" lang="ja-JP" altLang="en-US" sz="3200" dirty="0" smtClean="0"/>
              <a:t>本論文では</a:t>
            </a:r>
            <a:r>
              <a:rPr kumimoji="1" lang="en-US" altLang="ja-JP" sz="3200" dirty="0" smtClean="0"/>
              <a:t>…</a:t>
            </a:r>
          </a:p>
          <a:p>
            <a:r>
              <a:rPr lang="ja-JP" altLang="en-US" sz="3200" dirty="0" smtClean="0"/>
              <a:t>　</a:t>
            </a:r>
            <a:r>
              <a:rPr lang="en-US" altLang="ja-JP" sz="3200" dirty="0" smtClean="0"/>
              <a:t>THz</a:t>
            </a:r>
            <a:r>
              <a:rPr lang="ja-JP" altLang="en-US" sz="3200" dirty="0" smtClean="0"/>
              <a:t>絶対電力測定用カロリーメータの開発を行っている．</a:t>
            </a:r>
            <a:endParaRPr lang="en-US" altLang="ja-JP" sz="3200" dirty="0" smtClean="0"/>
          </a:p>
        </p:txBody>
      </p:sp>
    </p:spTree>
    <p:extLst>
      <p:ext uri="{BB962C8B-B14F-4D97-AF65-F5344CB8AC3E}">
        <p14:creationId xmlns:p14="http://schemas.microsoft.com/office/powerpoint/2010/main" val="19182365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90662"/>
            <a:ext cx="8229600" cy="706090"/>
          </a:xfrm>
        </p:spPr>
        <p:txBody>
          <a:bodyPr>
            <a:normAutofit fontScale="90000"/>
          </a:bodyPr>
          <a:lstStyle/>
          <a:p>
            <a:r>
              <a:rPr kumimoji="1" lang="en-US" altLang="ja-JP" dirty="0" smtClean="0"/>
              <a:t>THz</a:t>
            </a:r>
            <a:r>
              <a:rPr kumimoji="1" lang="ja-JP" altLang="en-US" dirty="0" smtClean="0"/>
              <a:t>カロリーメータ</a:t>
            </a:r>
            <a:endParaRPr kumimoji="1" lang="ja-JP" altLang="en-US" dirty="0"/>
          </a:p>
        </p:txBody>
      </p:sp>
      <p:sp>
        <p:nvSpPr>
          <p:cNvPr id="10" name="テキスト ボックス 9"/>
          <p:cNvSpPr txBox="1"/>
          <p:nvPr/>
        </p:nvSpPr>
        <p:spPr>
          <a:xfrm>
            <a:off x="539552" y="1260049"/>
            <a:ext cx="8136904" cy="584775"/>
          </a:xfrm>
          <a:prstGeom prst="rect">
            <a:avLst/>
          </a:prstGeom>
          <a:noFill/>
        </p:spPr>
        <p:txBody>
          <a:bodyPr wrap="square" rtlCol="0">
            <a:spAutoFit/>
          </a:bodyPr>
          <a:lstStyle/>
          <a:p>
            <a:pPr algn="ctr"/>
            <a:r>
              <a:rPr kumimoji="1" lang="ja-JP" altLang="en-US" sz="3200" dirty="0" smtClean="0"/>
              <a:t>→</a:t>
            </a:r>
            <a:r>
              <a:rPr kumimoji="1" lang="en-US" altLang="ja-JP" sz="3200" dirty="0" smtClean="0"/>
              <a:t>THz</a:t>
            </a:r>
            <a:r>
              <a:rPr kumimoji="1" lang="ja-JP" altLang="en-US" sz="3200" dirty="0" smtClean="0"/>
              <a:t>波による温度変化を電圧に変換する</a:t>
            </a:r>
            <a:endParaRPr kumimoji="1" lang="ja-JP" altLang="en-US" sz="3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135" t="21115" r="26460" b="60783"/>
          <a:stretch/>
        </p:blipFill>
        <p:spPr bwMode="auto">
          <a:xfrm>
            <a:off x="35496" y="3036957"/>
            <a:ext cx="7200800" cy="377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1979712" y="2319263"/>
            <a:ext cx="5346476" cy="461665"/>
          </a:xfrm>
          <a:prstGeom prst="rect">
            <a:avLst/>
          </a:prstGeom>
          <a:ln>
            <a:solidFill>
              <a:schemeClr val="tx1"/>
            </a:solidFill>
          </a:ln>
        </p:spPr>
        <p:txBody>
          <a:bodyPr wrap="square">
            <a:spAutoFit/>
          </a:bodyPr>
          <a:lstStyle/>
          <a:p>
            <a:pPr algn="ctr"/>
            <a:r>
              <a:rPr lang="ja-JP" altLang="en-US" sz="2400" dirty="0"/>
              <a:t>等温</a:t>
            </a:r>
            <a:r>
              <a:rPr lang="ja-JP" altLang="en-US" sz="2400" dirty="0" smtClean="0"/>
              <a:t>制御型</a:t>
            </a:r>
            <a:r>
              <a:rPr lang="ja-JP" altLang="en-US" sz="2400" dirty="0"/>
              <a:t>カロリーメータの模式図</a:t>
            </a:r>
          </a:p>
        </p:txBody>
      </p:sp>
      <p:sp>
        <p:nvSpPr>
          <p:cNvPr id="4" name="テキスト ボックス 3"/>
          <p:cNvSpPr txBox="1"/>
          <p:nvPr/>
        </p:nvSpPr>
        <p:spPr>
          <a:xfrm>
            <a:off x="6267822" y="3472666"/>
            <a:ext cx="1746448" cy="369332"/>
          </a:xfrm>
          <a:prstGeom prst="rect">
            <a:avLst/>
          </a:prstGeom>
          <a:noFill/>
        </p:spPr>
        <p:txBody>
          <a:bodyPr wrap="square" rtlCol="0">
            <a:spAutoFit/>
          </a:bodyPr>
          <a:lstStyle/>
          <a:p>
            <a:r>
              <a:rPr kumimoji="1" lang="en-US" altLang="ja-JP" b="1" dirty="0" smtClean="0"/>
              <a:t>(</a:t>
            </a:r>
            <a:r>
              <a:rPr kumimoji="1" lang="ja-JP" altLang="en-US" b="1" dirty="0" smtClean="0"/>
              <a:t>熱電変換素子</a:t>
            </a:r>
            <a:r>
              <a:rPr kumimoji="1" lang="en-US" altLang="ja-JP" b="1" dirty="0" smtClean="0"/>
              <a:t>)</a:t>
            </a:r>
            <a:endParaRPr kumimoji="1" lang="ja-JP" altLang="en-US" b="1" dirty="0"/>
          </a:p>
        </p:txBody>
      </p:sp>
    </p:spTree>
    <p:extLst>
      <p:ext uri="{BB962C8B-B14F-4D97-AF65-F5344CB8AC3E}">
        <p14:creationId xmlns:p14="http://schemas.microsoft.com/office/powerpoint/2010/main" val="356539461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778694"/>
            <a:ext cx="8712968" cy="706090"/>
          </a:xfrm>
        </p:spPr>
        <p:txBody>
          <a:bodyPr/>
          <a:lstStyle/>
          <a:p>
            <a:r>
              <a:rPr lang="ja-JP" altLang="en-US" sz="4000" dirty="0"/>
              <a:t>等温制御を</a:t>
            </a:r>
            <a:r>
              <a:rPr lang="ja-JP" altLang="en-US" sz="4000" dirty="0" smtClean="0"/>
              <a:t>行った</a:t>
            </a:r>
            <a:r>
              <a:rPr lang="ja-JP" altLang="en-US" sz="4000" dirty="0"/>
              <a:t>冷却素子とヒータの直流応答特性</a:t>
            </a:r>
            <a:endParaRPr kumimoji="1" lang="ja-JP" altLang="en-US" sz="4000" dirty="0"/>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3183" t="49073" r="25450" b="29428"/>
          <a:stretch/>
        </p:blipFill>
        <p:spPr bwMode="auto">
          <a:xfrm>
            <a:off x="-7912" y="4298566"/>
            <a:ext cx="4191000" cy="237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3183" t="22548" r="25450" b="56223"/>
          <a:stretch/>
        </p:blipFill>
        <p:spPr bwMode="auto">
          <a:xfrm>
            <a:off x="-15502" y="1957536"/>
            <a:ext cx="4191000" cy="2341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248298" y="2204864"/>
            <a:ext cx="4788198" cy="1569660"/>
          </a:xfrm>
          <a:prstGeom prst="rect">
            <a:avLst/>
          </a:prstGeom>
        </p:spPr>
        <p:txBody>
          <a:bodyPr wrap="square">
            <a:spAutoFit/>
          </a:bodyPr>
          <a:lstStyle/>
          <a:p>
            <a:r>
              <a:rPr lang="ja-JP" altLang="en-US" sz="2400" dirty="0"/>
              <a:t>冷却素子の初期駆動電流をそれぞれ</a:t>
            </a:r>
            <a:r>
              <a:rPr lang="en-US" altLang="ja-JP" sz="2400" dirty="0" smtClean="0"/>
              <a:t>2μA </a:t>
            </a:r>
            <a:r>
              <a:rPr lang="ja-JP" altLang="en-US" sz="2400" dirty="0"/>
              <a:t>及び</a:t>
            </a:r>
            <a:r>
              <a:rPr lang="en-US" altLang="ja-JP" sz="2400" dirty="0" smtClean="0"/>
              <a:t>50μA </a:t>
            </a:r>
            <a:r>
              <a:rPr lang="ja-JP" altLang="en-US" sz="2400" dirty="0"/>
              <a:t>として，</a:t>
            </a:r>
            <a:r>
              <a:rPr lang="ja-JP" altLang="en-US" sz="2400" dirty="0" smtClean="0"/>
              <a:t>冷却電力</a:t>
            </a:r>
            <a:r>
              <a:rPr lang="ja-JP" altLang="en-US" sz="2400" dirty="0"/>
              <a:t>を約</a:t>
            </a:r>
            <a:r>
              <a:rPr lang="en-US" altLang="ja-JP" sz="2400" dirty="0" smtClean="0"/>
              <a:t>1.6μW </a:t>
            </a:r>
            <a:r>
              <a:rPr lang="ja-JP" altLang="en-US" sz="2400" dirty="0"/>
              <a:t>変化させた</a:t>
            </a:r>
            <a:r>
              <a:rPr lang="ja-JP" altLang="en-US" sz="2400" dirty="0" smtClean="0"/>
              <a:t>ときのヒータ</a:t>
            </a:r>
            <a:r>
              <a:rPr lang="ja-JP" altLang="en-US" sz="2400" dirty="0"/>
              <a:t>駆動電力の応答</a:t>
            </a:r>
          </a:p>
        </p:txBody>
      </p:sp>
      <p:sp>
        <p:nvSpPr>
          <p:cNvPr id="4" name="正方形/長方形 3"/>
          <p:cNvSpPr/>
          <p:nvPr/>
        </p:nvSpPr>
        <p:spPr>
          <a:xfrm>
            <a:off x="4355976" y="4748951"/>
            <a:ext cx="4572000" cy="1200329"/>
          </a:xfrm>
          <a:prstGeom prst="rect">
            <a:avLst/>
          </a:prstGeom>
        </p:spPr>
        <p:txBody>
          <a:bodyPr>
            <a:spAutoFit/>
          </a:bodyPr>
          <a:lstStyle/>
          <a:p>
            <a:r>
              <a:rPr lang="ja-JP" altLang="en-US" sz="2400" dirty="0"/>
              <a:t>冷却素子の初期駆動電流を</a:t>
            </a:r>
            <a:r>
              <a:rPr lang="en-US" altLang="ja-JP" sz="2400" dirty="0" smtClean="0"/>
              <a:t>10μA </a:t>
            </a:r>
            <a:r>
              <a:rPr lang="ja-JP" altLang="en-US" sz="2400" dirty="0"/>
              <a:t>として</a:t>
            </a:r>
            <a:r>
              <a:rPr lang="ja-JP" altLang="en-US" sz="2400" dirty="0" smtClean="0"/>
              <a:t>前述の</a:t>
            </a:r>
            <a:r>
              <a:rPr lang="ja-JP" altLang="en-US" sz="2400" dirty="0"/>
              <a:t>オフセット電圧を</a:t>
            </a:r>
            <a:r>
              <a:rPr lang="en-US" altLang="ja-JP" sz="2400" dirty="0" smtClean="0"/>
              <a:t>0μV </a:t>
            </a:r>
            <a:r>
              <a:rPr lang="ja-JP" altLang="en-US" sz="2400" dirty="0"/>
              <a:t>及び</a:t>
            </a:r>
            <a:r>
              <a:rPr lang="en-US" altLang="ja-JP" sz="2400" dirty="0" smtClean="0"/>
              <a:t>3μV </a:t>
            </a:r>
            <a:r>
              <a:rPr lang="ja-JP" altLang="en-US" sz="2400" dirty="0"/>
              <a:t>として比較</a:t>
            </a:r>
          </a:p>
        </p:txBody>
      </p:sp>
    </p:spTree>
    <p:extLst>
      <p:ext uri="{BB962C8B-B14F-4D97-AF65-F5344CB8AC3E}">
        <p14:creationId xmlns:p14="http://schemas.microsoft.com/office/powerpoint/2010/main" val="273627386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850702"/>
            <a:ext cx="8856984" cy="3514402"/>
          </a:xfrm>
        </p:spPr>
        <p:txBody>
          <a:bodyPr>
            <a:normAutofit/>
          </a:bodyPr>
          <a:lstStyle/>
          <a:p>
            <a:r>
              <a:rPr lang="ja-JP" altLang="en-US" dirty="0"/>
              <a:t>共鳴トンネルダイオードを用いた反射型テラヘルツイメージング</a:t>
            </a:r>
            <a:endParaRPr kumimoji="1" lang="ja-JP" altLang="en-US" dirty="0"/>
          </a:p>
        </p:txBody>
      </p:sp>
      <p:sp>
        <p:nvSpPr>
          <p:cNvPr id="4" name="正方形/長方形 3"/>
          <p:cNvSpPr/>
          <p:nvPr/>
        </p:nvSpPr>
        <p:spPr>
          <a:xfrm>
            <a:off x="539552" y="4748951"/>
            <a:ext cx="8136904" cy="1200329"/>
          </a:xfrm>
          <a:prstGeom prst="rect">
            <a:avLst/>
          </a:prstGeom>
        </p:spPr>
        <p:txBody>
          <a:bodyPr wrap="square">
            <a:spAutoFit/>
          </a:bodyPr>
          <a:lstStyle/>
          <a:p>
            <a:pPr algn="ctr"/>
            <a:r>
              <a:rPr lang="ja-JP" altLang="en-US" sz="3600" dirty="0"/>
              <a:t>パイオニア（株</a:t>
            </a:r>
            <a:r>
              <a:rPr lang="ja-JP" altLang="en-US" sz="3600" dirty="0" smtClean="0"/>
              <a:t>），</a:t>
            </a:r>
            <a:r>
              <a:rPr lang="ja-JP" altLang="en-US" sz="3600" dirty="0"/>
              <a:t>ローム（株</a:t>
            </a:r>
            <a:r>
              <a:rPr lang="ja-JP" altLang="en-US" sz="3600" dirty="0" smtClean="0"/>
              <a:t>）</a:t>
            </a:r>
            <a:endParaRPr lang="en-US" altLang="ja-JP" sz="3600" dirty="0" smtClean="0"/>
          </a:p>
          <a:p>
            <a:pPr algn="ctr"/>
            <a:r>
              <a:rPr lang="ja-JP" altLang="en-US" sz="3600" dirty="0" smtClean="0"/>
              <a:t>山口 淳，</a:t>
            </a:r>
            <a:r>
              <a:rPr lang="ja-JP" altLang="en-US" sz="3600" dirty="0"/>
              <a:t>向井 </a:t>
            </a:r>
            <a:r>
              <a:rPr lang="ja-JP" altLang="en-US" sz="3600" dirty="0" smtClean="0"/>
              <a:t>俊和</a:t>
            </a:r>
            <a:endParaRPr lang="en-US" altLang="ja-JP" sz="3600" dirty="0"/>
          </a:p>
        </p:txBody>
      </p:sp>
    </p:spTree>
    <p:extLst>
      <p:ext uri="{BB962C8B-B14F-4D97-AF65-F5344CB8AC3E}">
        <p14:creationId xmlns:p14="http://schemas.microsoft.com/office/powerpoint/2010/main" val="8795321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864096"/>
          </a:xfrm>
        </p:spPr>
        <p:txBody>
          <a:bodyPr>
            <a:normAutofit/>
          </a:bodyPr>
          <a:lstStyle/>
          <a:p>
            <a:r>
              <a:rPr kumimoji="1" lang="ja-JP" altLang="en-US" dirty="0" smtClean="0"/>
              <a:t>共鳴トンネルダイオード</a:t>
            </a:r>
            <a:r>
              <a:rPr kumimoji="1" lang="en-US" altLang="ja-JP" dirty="0" smtClean="0"/>
              <a:t>(RTD)</a:t>
            </a:r>
            <a:endParaRPr kumimoji="1" lang="ja-JP" altLang="en-US" dirty="0"/>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849" t="28878" r="10498" b="20366"/>
          <a:stretch/>
        </p:blipFill>
        <p:spPr bwMode="auto">
          <a:xfrm>
            <a:off x="1331640" y="1380865"/>
            <a:ext cx="6480720" cy="4784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3035874" y="6228601"/>
            <a:ext cx="3072251" cy="584775"/>
          </a:xfrm>
          <a:prstGeom prst="rect">
            <a:avLst/>
          </a:prstGeom>
        </p:spPr>
        <p:txBody>
          <a:bodyPr wrap="none">
            <a:spAutoFit/>
          </a:bodyPr>
          <a:lstStyle/>
          <a:p>
            <a:r>
              <a:rPr lang="en-US" altLang="ja-JP" sz="3200" dirty="0"/>
              <a:t>RTD</a:t>
            </a:r>
            <a:r>
              <a:rPr lang="ja-JP" altLang="en-US" sz="3200" dirty="0"/>
              <a:t>の動作原理</a:t>
            </a:r>
          </a:p>
        </p:txBody>
      </p:sp>
      <p:sp>
        <p:nvSpPr>
          <p:cNvPr id="10" name="正方形/長方形 9"/>
          <p:cNvSpPr/>
          <p:nvPr/>
        </p:nvSpPr>
        <p:spPr>
          <a:xfrm>
            <a:off x="7087305" y="1628800"/>
            <a:ext cx="1733167" cy="707886"/>
          </a:xfrm>
          <a:prstGeom prst="rect">
            <a:avLst/>
          </a:prstGeom>
          <a:solidFill>
            <a:schemeClr val="bg1"/>
          </a:solidFill>
        </p:spPr>
        <p:txBody>
          <a:bodyPr wrap="none">
            <a:spAutoFit/>
          </a:bodyPr>
          <a:lstStyle/>
          <a:p>
            <a:r>
              <a:rPr lang="ja-JP" altLang="en-US" sz="2000" b="1" dirty="0"/>
              <a:t>共鳴</a:t>
            </a:r>
            <a:r>
              <a:rPr lang="ja-JP" altLang="en-US" sz="2000" b="1" dirty="0" smtClean="0"/>
              <a:t>トンネル</a:t>
            </a:r>
            <a:endParaRPr lang="en-US" altLang="ja-JP" sz="2000" b="1" dirty="0" smtClean="0"/>
          </a:p>
          <a:p>
            <a:pPr algn="ctr"/>
            <a:r>
              <a:rPr lang="ja-JP" altLang="en-US" sz="2000" b="1" dirty="0" smtClean="0"/>
              <a:t>効果</a:t>
            </a:r>
            <a:endParaRPr lang="ja-JP" altLang="en-US" sz="2000" b="1" dirty="0"/>
          </a:p>
        </p:txBody>
      </p:sp>
    </p:spTree>
    <p:extLst>
      <p:ext uri="{BB962C8B-B14F-4D97-AF65-F5344CB8AC3E}">
        <p14:creationId xmlns:p14="http://schemas.microsoft.com/office/powerpoint/2010/main" val="263115488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85800" y="681608"/>
            <a:ext cx="7772400" cy="875184"/>
          </a:xfrm>
        </p:spPr>
        <p:txBody>
          <a:bodyPr>
            <a:noAutofit/>
          </a:bodyPr>
          <a:lstStyle/>
          <a:p>
            <a:r>
              <a:rPr kumimoji="1" lang="ja-JP" altLang="en-US" dirty="0" smtClean="0"/>
              <a:t>共鳴トンネルダイオード</a:t>
            </a:r>
            <a:r>
              <a:rPr kumimoji="1" lang="en-US" altLang="ja-JP" dirty="0" smtClean="0"/>
              <a:t>(RTD)</a:t>
            </a:r>
            <a:endParaRPr kumimoji="1" lang="ja-JP" altLang="en-US" dirty="0"/>
          </a:p>
        </p:txBody>
      </p:sp>
      <p:pic>
        <p:nvPicPr>
          <p:cNvPr id="5"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4176" t="6172" r="18238" b="10800"/>
          <a:stretch/>
        </p:blipFill>
        <p:spPr bwMode="auto">
          <a:xfrm>
            <a:off x="35496" y="1988840"/>
            <a:ext cx="446600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4572000" y="2326228"/>
            <a:ext cx="4320480" cy="3046988"/>
          </a:xfrm>
          <a:prstGeom prst="rect">
            <a:avLst/>
          </a:prstGeom>
        </p:spPr>
        <p:txBody>
          <a:bodyPr wrap="square">
            <a:spAutoFit/>
          </a:bodyPr>
          <a:lstStyle/>
          <a:p>
            <a:r>
              <a:rPr lang="ja-JP" altLang="en-US" sz="3200" dirty="0"/>
              <a:t>金属電極で囲まれたスロットアンテナの中央に，半導体微細構造で形成した</a:t>
            </a:r>
            <a:r>
              <a:rPr lang="en-US" altLang="ja-JP" sz="3200" dirty="0"/>
              <a:t>RTD</a:t>
            </a:r>
            <a:r>
              <a:rPr lang="ja-JP" altLang="en-US" sz="3200" dirty="0"/>
              <a:t>を配置し，テラヘルツ波</a:t>
            </a:r>
            <a:r>
              <a:rPr lang="ja-JP" altLang="en-US" sz="3200" dirty="0" smtClean="0"/>
              <a:t>を閉じ込めて放射</a:t>
            </a:r>
            <a:r>
              <a:rPr lang="ja-JP" altLang="en-US" sz="3200" dirty="0"/>
              <a:t>させる．</a:t>
            </a:r>
          </a:p>
        </p:txBody>
      </p:sp>
    </p:spTree>
    <p:extLst>
      <p:ext uri="{BB962C8B-B14F-4D97-AF65-F5344CB8AC3E}">
        <p14:creationId xmlns:p14="http://schemas.microsoft.com/office/powerpoint/2010/main" val="319006455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90662"/>
            <a:ext cx="8229600" cy="778098"/>
          </a:xfrm>
        </p:spPr>
        <p:txBody>
          <a:bodyPr/>
          <a:lstStyle/>
          <a:p>
            <a:r>
              <a:rPr kumimoji="1" lang="ja-JP" altLang="en-US" dirty="0" smtClean="0"/>
              <a:t>実験装置</a:t>
            </a:r>
            <a:endParaRPr kumimoji="1" lang="ja-JP" altLang="en-US" dirty="0"/>
          </a:p>
        </p:txBody>
      </p:sp>
      <p:sp>
        <p:nvSpPr>
          <p:cNvPr id="4" name="コンテンツ プレースホルダー 3"/>
          <p:cNvSpPr>
            <a:spLocks noGrp="1"/>
          </p:cNvSpPr>
          <p:nvPr>
            <p:ph idx="1"/>
          </p:nvPr>
        </p:nvSpPr>
        <p:spPr>
          <a:xfrm>
            <a:off x="385192" y="1556792"/>
            <a:ext cx="8435280" cy="1080120"/>
          </a:xfrm>
          <a:prstGeom prst="rect">
            <a:avLst/>
          </a:prstGeom>
        </p:spPr>
        <p:txBody>
          <a:bodyPr/>
          <a:lstStyle/>
          <a:p>
            <a:r>
              <a:rPr lang="ja-JP" altLang="en-US" kern="1200" dirty="0"/>
              <a:t>サンプルを集光面内にて２次元走査することに</a:t>
            </a:r>
            <a:r>
              <a:rPr lang="ja-JP" altLang="en-US" kern="1200" dirty="0" smtClean="0"/>
              <a:t>より，イメージング像</a:t>
            </a:r>
            <a:r>
              <a:rPr lang="ja-JP" altLang="en-US" kern="1200" dirty="0"/>
              <a:t>を取得</a:t>
            </a:r>
            <a:r>
              <a:rPr lang="ja-JP" altLang="en-US" dirty="0" smtClean="0"/>
              <a:t>．</a:t>
            </a:r>
            <a:endParaRPr lang="en-US" altLang="ja-JP" dirty="0" smtClean="0"/>
          </a:p>
          <a:p>
            <a:endParaRPr kumimoji="1" lang="en-US" altLang="ja-JP"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42" t="38311" r="49343" b="35030"/>
          <a:stretch/>
        </p:blipFill>
        <p:spPr bwMode="auto">
          <a:xfrm>
            <a:off x="1259632" y="2725117"/>
            <a:ext cx="6768752" cy="4088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2659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76672"/>
            <a:ext cx="9144000" cy="648072"/>
          </a:xfrm>
        </p:spPr>
        <p:txBody>
          <a:bodyPr>
            <a:noAutofit/>
          </a:bodyPr>
          <a:lstStyle/>
          <a:p>
            <a:r>
              <a:rPr kumimoji="1" lang="ja-JP" altLang="en-US" dirty="0" smtClean="0"/>
              <a:t>実験結果</a:t>
            </a:r>
            <a:endParaRPr kumimoji="1" lang="ja-JP" altLang="en-US" dirty="0"/>
          </a:p>
        </p:txBody>
      </p:sp>
      <p:sp>
        <p:nvSpPr>
          <p:cNvPr id="5" name="コンテンツ プレースホルダー 3"/>
          <p:cNvSpPr txBox="1">
            <a:spLocks/>
          </p:cNvSpPr>
          <p:nvPr/>
        </p:nvSpPr>
        <p:spPr bwMode="auto">
          <a:xfrm>
            <a:off x="103539" y="5779856"/>
            <a:ext cx="8932957" cy="961512"/>
          </a:xfrm>
          <a:prstGeom prst="rect">
            <a:avLst/>
          </a:prstGeom>
          <a:solidFill>
            <a:schemeClr val="bg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a:lstStyle>
          <a:p>
            <a:pPr marL="0" indent="0" algn="ctr">
              <a:buNone/>
            </a:pPr>
            <a:r>
              <a:rPr lang="ja-JP" altLang="en-US" sz="2800" b="1" dirty="0" smtClean="0"/>
              <a:t>一組</a:t>
            </a:r>
            <a:r>
              <a:rPr lang="ja-JP" altLang="en-US" sz="2800" b="1" dirty="0"/>
              <a:t>の送受信</a:t>
            </a:r>
            <a:r>
              <a:rPr lang="en-US" altLang="ja-JP" sz="2800" b="1" dirty="0"/>
              <a:t>RTD </a:t>
            </a:r>
            <a:r>
              <a:rPr lang="ja-JP" altLang="en-US" sz="2800" b="1" dirty="0"/>
              <a:t>を反射型光学系に配置したシステムを用いて，明瞭なイメージング像を</a:t>
            </a:r>
            <a:r>
              <a:rPr lang="ja-JP" altLang="en-US" sz="2800" b="1" dirty="0" smtClean="0"/>
              <a:t>取得できた</a:t>
            </a:r>
            <a:endParaRPr lang="en-US" altLang="ja-JP" sz="2800" b="1" kern="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001" t="38021" r="23500" b="34636"/>
          <a:stretch/>
        </p:blipFill>
        <p:spPr bwMode="auto">
          <a:xfrm>
            <a:off x="971600" y="1116669"/>
            <a:ext cx="7056784" cy="4616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5217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692696"/>
            <a:ext cx="8892988" cy="3240360"/>
          </a:xfrm>
        </p:spPr>
        <p:txBody>
          <a:bodyPr>
            <a:noAutofit/>
          </a:bodyPr>
          <a:lstStyle/>
          <a:p>
            <a:r>
              <a:rPr lang="en-US" altLang="ja-JP" dirty="0"/>
              <a:t>500 – 1100 GHz </a:t>
            </a:r>
            <a:r>
              <a:rPr lang="ja-JP" altLang="en-US" dirty="0"/>
              <a:t>領域での煙</a:t>
            </a:r>
            <a:r>
              <a:rPr lang="ja-JP" altLang="en-US" dirty="0" smtClean="0"/>
              <a:t>の</a:t>
            </a:r>
            <a:r>
              <a:rPr lang="en-US" altLang="ja-JP" dirty="0" smtClean="0"/>
              <a:t/>
            </a:r>
            <a:br>
              <a:rPr lang="en-US" altLang="ja-JP" dirty="0" smtClean="0"/>
            </a:br>
            <a:r>
              <a:rPr lang="ja-JP" altLang="en-US" dirty="0" smtClean="0"/>
              <a:t>吸収</a:t>
            </a:r>
            <a:r>
              <a:rPr lang="ja-JP" altLang="en-US" dirty="0"/>
              <a:t>スペクトル</a:t>
            </a:r>
            <a:endParaRPr kumimoji="1" lang="ja-JP" altLang="en-US" dirty="0"/>
          </a:p>
        </p:txBody>
      </p:sp>
      <p:sp>
        <p:nvSpPr>
          <p:cNvPr id="4" name="正方形/長方形 3"/>
          <p:cNvSpPr/>
          <p:nvPr/>
        </p:nvSpPr>
        <p:spPr>
          <a:xfrm>
            <a:off x="467544" y="4154304"/>
            <a:ext cx="8208912" cy="1754326"/>
          </a:xfrm>
          <a:prstGeom prst="rect">
            <a:avLst/>
          </a:prstGeom>
        </p:spPr>
        <p:txBody>
          <a:bodyPr wrap="square">
            <a:spAutoFit/>
          </a:bodyPr>
          <a:lstStyle/>
          <a:p>
            <a:pPr algn="ctr"/>
            <a:r>
              <a:rPr lang="en-US" altLang="ja-JP" sz="3600" dirty="0"/>
              <a:t>NTT </a:t>
            </a:r>
            <a:r>
              <a:rPr lang="ja-JP" altLang="en-US" sz="3600" dirty="0"/>
              <a:t>ﾏｲｸﾛｼｽﾃﾑｲﾝﾃｸﾞﾚｰｼｮﾝ</a:t>
            </a:r>
            <a:r>
              <a:rPr lang="ja-JP" altLang="en-US" sz="3600" dirty="0" smtClean="0"/>
              <a:t>研究所，</a:t>
            </a:r>
            <a:r>
              <a:rPr lang="ja-JP" altLang="en-US" sz="3600" dirty="0"/>
              <a:t>東京理科大学 火災科学研究</a:t>
            </a:r>
            <a:r>
              <a:rPr lang="ja-JP" altLang="en-US" sz="3600" dirty="0" smtClean="0"/>
              <a:t>センター</a:t>
            </a:r>
            <a:endParaRPr lang="en-US" altLang="ja-JP" sz="3600" b="1" dirty="0"/>
          </a:p>
          <a:p>
            <a:pPr algn="ctr"/>
            <a:r>
              <a:rPr lang="zh-TW" altLang="en-US" sz="3600" dirty="0" smtClean="0"/>
              <a:t>清水 </a:t>
            </a:r>
            <a:r>
              <a:rPr lang="zh-TW" altLang="en-US" sz="3600" dirty="0"/>
              <a:t>直</a:t>
            </a:r>
            <a:r>
              <a:rPr lang="zh-TW" altLang="en-US" sz="3600" dirty="0" smtClean="0"/>
              <a:t>文，</a:t>
            </a:r>
            <a:r>
              <a:rPr lang="zh-TW" altLang="en-US" sz="3600" dirty="0"/>
              <a:t>南 </a:t>
            </a:r>
            <a:r>
              <a:rPr lang="zh-TW" altLang="en-US" sz="3600" dirty="0" smtClean="0"/>
              <a:t>龍郎，</a:t>
            </a:r>
            <a:r>
              <a:rPr lang="zh-TW" altLang="en-US" sz="3600" dirty="0"/>
              <a:t>松山</a:t>
            </a:r>
            <a:r>
              <a:rPr lang="zh-TW" altLang="en-US" sz="3600" dirty="0" smtClean="0"/>
              <a:t>賢</a:t>
            </a:r>
            <a:endParaRPr lang="en-US" altLang="ja-JP" sz="3600" dirty="0"/>
          </a:p>
        </p:txBody>
      </p:sp>
    </p:spTree>
    <p:extLst>
      <p:ext uri="{BB962C8B-B14F-4D97-AF65-F5344CB8AC3E}">
        <p14:creationId xmlns:p14="http://schemas.microsoft.com/office/powerpoint/2010/main" val="29938119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476672"/>
            <a:ext cx="7772400" cy="731168"/>
          </a:xfrm>
        </p:spPr>
        <p:txBody>
          <a:bodyPr/>
          <a:lstStyle/>
          <a:p>
            <a:r>
              <a:rPr lang="ja-JP" altLang="en-US" dirty="0"/>
              <a:t>研究背景</a:t>
            </a:r>
            <a:endParaRPr kumimoji="1" lang="ja-JP" altLang="en-US" dirty="0"/>
          </a:p>
        </p:txBody>
      </p:sp>
      <p:sp>
        <p:nvSpPr>
          <p:cNvPr id="4" name="コンテンツ プレースホルダー 3"/>
          <p:cNvSpPr>
            <a:spLocks noGrp="1"/>
          </p:cNvSpPr>
          <p:nvPr>
            <p:ph sz="half" idx="1"/>
          </p:nvPr>
        </p:nvSpPr>
        <p:spPr>
          <a:xfrm>
            <a:off x="323528" y="1340768"/>
            <a:ext cx="8435280" cy="1969624"/>
          </a:xfrm>
        </p:spPr>
        <p:txBody>
          <a:bodyPr/>
          <a:lstStyle/>
          <a:p>
            <a:r>
              <a:rPr kumimoji="1" lang="ja-JP" altLang="en-US" dirty="0" smtClean="0"/>
              <a:t>テラヘルツ波を用いて，煙に含まれるガスの直接検知をしたい．</a:t>
            </a:r>
            <a:endParaRPr kumimoji="1" lang="en-US" altLang="ja-JP" dirty="0" smtClean="0"/>
          </a:p>
          <a:p>
            <a:r>
              <a:rPr lang="ja-JP" altLang="en-US" dirty="0" smtClean="0"/>
              <a:t>本稿では，</a:t>
            </a:r>
            <a:r>
              <a:rPr lang="en-US" altLang="ja-JP" dirty="0" smtClean="0"/>
              <a:t>500-1100GHz</a:t>
            </a:r>
            <a:r>
              <a:rPr lang="ja-JP" altLang="en-US" dirty="0" smtClean="0"/>
              <a:t>領域での煙の吸収スペクトルを測定した．</a:t>
            </a:r>
            <a:endParaRPr kumimoji="1" lang="en-US" altLang="ja-JP" dirty="0" smtClean="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4363838"/>
            <a:ext cx="6408712" cy="2462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タイトル 1"/>
          <p:cNvSpPr txBox="1">
            <a:spLocks/>
          </p:cNvSpPr>
          <p:nvPr/>
        </p:nvSpPr>
        <p:spPr bwMode="auto">
          <a:xfrm>
            <a:off x="793812" y="3429000"/>
            <a:ext cx="7772400" cy="7311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kern="0" dirty="0"/>
              <a:t>実験装置</a:t>
            </a:r>
          </a:p>
        </p:txBody>
      </p:sp>
    </p:spTree>
    <p:extLst>
      <p:ext uri="{BB962C8B-B14F-4D97-AF65-F5344CB8AC3E}">
        <p14:creationId xmlns:p14="http://schemas.microsoft.com/office/powerpoint/2010/main" val="330225649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90662"/>
            <a:ext cx="8229600" cy="634082"/>
          </a:xfrm>
        </p:spPr>
        <p:txBody>
          <a:bodyPr>
            <a:normAutofit fontScale="90000"/>
          </a:bodyPr>
          <a:lstStyle/>
          <a:p>
            <a:r>
              <a:rPr kumimoji="1" lang="ja-JP" altLang="en-US" dirty="0" smtClean="0"/>
              <a:t>実験結果</a:t>
            </a:r>
            <a:endParaRPr kumimoji="1" lang="ja-JP" alt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37" t="31250" r="50000" b="34375"/>
          <a:stretch/>
        </p:blipFill>
        <p:spPr bwMode="auto">
          <a:xfrm>
            <a:off x="1259632" y="2471016"/>
            <a:ext cx="6624736" cy="440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コンテンツ プレースホルダー 3"/>
          <p:cNvSpPr>
            <a:spLocks noGrp="1"/>
          </p:cNvSpPr>
          <p:nvPr>
            <p:ph sz="half" idx="1"/>
          </p:nvPr>
        </p:nvSpPr>
        <p:spPr>
          <a:xfrm>
            <a:off x="179512" y="1340768"/>
            <a:ext cx="8784976" cy="1224136"/>
          </a:xfrm>
        </p:spPr>
        <p:txBody>
          <a:bodyPr/>
          <a:lstStyle/>
          <a:p>
            <a:r>
              <a:rPr lang="ja-JP" altLang="en-US" sz="2800" kern="1200" dirty="0"/>
              <a:t>羊毛</a:t>
            </a:r>
            <a:r>
              <a:rPr lang="en-US" altLang="ja-JP" sz="2800" kern="1200" dirty="0"/>
              <a:t>0.6 g </a:t>
            </a:r>
            <a:r>
              <a:rPr lang="ja-JP" altLang="en-US" sz="2800" kern="1200" dirty="0"/>
              <a:t>を</a:t>
            </a:r>
            <a:r>
              <a:rPr lang="en-US" altLang="ja-JP" sz="2800" kern="1200" dirty="0"/>
              <a:t>7 L/min </a:t>
            </a:r>
            <a:r>
              <a:rPr lang="ja-JP" altLang="en-US" sz="2800" kern="1200" dirty="0"/>
              <a:t>の乾燥空気供給下で</a:t>
            </a:r>
            <a:r>
              <a:rPr lang="en-US" altLang="ja-JP" sz="2800" kern="1200" dirty="0"/>
              <a:t>750</a:t>
            </a:r>
            <a:r>
              <a:rPr lang="ja-JP" altLang="en-US" sz="2800" kern="1200" dirty="0"/>
              <a:t>℃に熱したときに発生した煙の吸収スペクトル</a:t>
            </a:r>
            <a:endParaRPr kumimoji="1" lang="en-US" altLang="ja-JP" sz="2800" dirty="0" smtClean="0"/>
          </a:p>
        </p:txBody>
      </p:sp>
      <p:sp>
        <p:nvSpPr>
          <p:cNvPr id="6" name="テキスト ボックス 5"/>
          <p:cNvSpPr txBox="1"/>
          <p:nvPr/>
        </p:nvSpPr>
        <p:spPr>
          <a:xfrm>
            <a:off x="3851920" y="5589240"/>
            <a:ext cx="648072" cy="369332"/>
          </a:xfrm>
          <a:prstGeom prst="rect">
            <a:avLst/>
          </a:prstGeom>
          <a:noFill/>
        </p:spPr>
        <p:txBody>
          <a:bodyPr wrap="square" rtlCol="0">
            <a:spAutoFit/>
          </a:bodyPr>
          <a:lstStyle/>
          <a:p>
            <a:pPr algn="ctr"/>
            <a:r>
              <a:rPr kumimoji="1" lang="ja-JP" altLang="en-US" b="1" dirty="0" smtClean="0"/>
              <a:t>水</a:t>
            </a:r>
            <a:endParaRPr kumimoji="1" lang="ja-JP" altLang="en-US" b="1" dirty="0"/>
          </a:p>
        </p:txBody>
      </p:sp>
      <p:sp>
        <p:nvSpPr>
          <p:cNvPr id="17" name="テキスト ボックス 16"/>
          <p:cNvSpPr txBox="1"/>
          <p:nvPr/>
        </p:nvSpPr>
        <p:spPr>
          <a:xfrm>
            <a:off x="3203848" y="4798893"/>
            <a:ext cx="1224136" cy="646331"/>
          </a:xfrm>
          <a:prstGeom prst="rect">
            <a:avLst/>
          </a:prstGeom>
          <a:noFill/>
        </p:spPr>
        <p:txBody>
          <a:bodyPr wrap="square" rtlCol="0">
            <a:spAutoFit/>
          </a:bodyPr>
          <a:lstStyle/>
          <a:p>
            <a:pPr algn="ctr"/>
            <a:r>
              <a:rPr lang="ja-JP" altLang="en-US" b="1" dirty="0"/>
              <a:t>シアン化水素</a:t>
            </a:r>
            <a:endParaRPr kumimoji="1" lang="ja-JP" altLang="en-US" b="1" dirty="0"/>
          </a:p>
        </p:txBody>
      </p:sp>
      <p:cxnSp>
        <p:nvCxnSpPr>
          <p:cNvPr id="10" name="直線矢印コネクタ 9"/>
          <p:cNvCxnSpPr/>
          <p:nvPr/>
        </p:nvCxnSpPr>
        <p:spPr bwMode="auto">
          <a:xfrm flipH="1" flipV="1">
            <a:off x="2895559" y="3705174"/>
            <a:ext cx="900100" cy="1093719"/>
          </a:xfrm>
          <a:prstGeom prst="straightConnector1">
            <a:avLst/>
          </a:prstGeom>
          <a:noFill/>
          <a:ln w="38100" cap="flat" cmpd="sng" algn="ctr">
            <a:solidFill>
              <a:schemeClr val="tx1"/>
            </a:solidFill>
            <a:prstDash val="solid"/>
            <a:round/>
            <a:headEnd type="none" w="med" len="med"/>
            <a:tailEnd type="arrow"/>
          </a:ln>
          <a:effectLst/>
        </p:spPr>
      </p:cxnSp>
      <p:cxnSp>
        <p:nvCxnSpPr>
          <p:cNvPr id="20" name="直線矢印コネクタ 19"/>
          <p:cNvCxnSpPr/>
          <p:nvPr/>
        </p:nvCxnSpPr>
        <p:spPr bwMode="auto">
          <a:xfrm flipV="1">
            <a:off x="4377747" y="5524063"/>
            <a:ext cx="411752" cy="195699"/>
          </a:xfrm>
          <a:prstGeom prst="straightConnector1">
            <a:avLst/>
          </a:prstGeom>
          <a:noFill/>
          <a:ln w="38100" cap="flat" cmpd="sng" algn="ctr">
            <a:solidFill>
              <a:schemeClr val="tx1"/>
            </a:solidFill>
            <a:prstDash val="solid"/>
            <a:round/>
            <a:headEnd type="none" w="med" len="med"/>
            <a:tailEnd type="arrow"/>
          </a:ln>
          <a:effectLst/>
        </p:spPr>
      </p:cxnSp>
      <p:cxnSp>
        <p:nvCxnSpPr>
          <p:cNvPr id="23" name="直線矢印コネクタ 22"/>
          <p:cNvCxnSpPr/>
          <p:nvPr/>
        </p:nvCxnSpPr>
        <p:spPr bwMode="auto">
          <a:xfrm flipV="1">
            <a:off x="3851920" y="3705174"/>
            <a:ext cx="360040" cy="1093719"/>
          </a:xfrm>
          <a:prstGeom prst="straightConnector1">
            <a:avLst/>
          </a:prstGeom>
          <a:noFill/>
          <a:ln w="38100" cap="flat" cmpd="sng" algn="ctr">
            <a:solidFill>
              <a:schemeClr val="tx1"/>
            </a:solidFill>
            <a:prstDash val="solid"/>
            <a:round/>
            <a:headEnd type="none" w="med" len="med"/>
            <a:tailEnd type="arrow"/>
          </a:ln>
          <a:effectLst/>
        </p:spPr>
      </p:cxnSp>
      <p:sp>
        <p:nvSpPr>
          <p:cNvPr id="29" name="テキスト ボックス 28"/>
          <p:cNvSpPr txBox="1"/>
          <p:nvPr/>
        </p:nvSpPr>
        <p:spPr>
          <a:xfrm>
            <a:off x="5076056" y="5301208"/>
            <a:ext cx="1224136" cy="646331"/>
          </a:xfrm>
          <a:prstGeom prst="rect">
            <a:avLst/>
          </a:prstGeom>
          <a:noFill/>
        </p:spPr>
        <p:txBody>
          <a:bodyPr wrap="square" rtlCol="0">
            <a:spAutoFit/>
          </a:bodyPr>
          <a:lstStyle/>
          <a:p>
            <a:pPr algn="ctr"/>
            <a:r>
              <a:rPr lang="ja-JP" altLang="en-US" b="1" dirty="0" smtClean="0"/>
              <a:t>亜硫酸</a:t>
            </a:r>
            <a:endParaRPr lang="en-US" altLang="ja-JP" b="1" dirty="0" smtClean="0"/>
          </a:p>
          <a:p>
            <a:pPr algn="ctr"/>
            <a:r>
              <a:rPr lang="ja-JP" altLang="en-US" b="1" dirty="0" smtClean="0"/>
              <a:t>ガス</a:t>
            </a:r>
            <a:endParaRPr kumimoji="1" lang="ja-JP" altLang="en-US" b="1" dirty="0"/>
          </a:p>
        </p:txBody>
      </p:sp>
      <p:cxnSp>
        <p:nvCxnSpPr>
          <p:cNvPr id="33" name="直線矢印コネクタ 32"/>
          <p:cNvCxnSpPr/>
          <p:nvPr/>
        </p:nvCxnSpPr>
        <p:spPr bwMode="auto">
          <a:xfrm flipV="1">
            <a:off x="5760132" y="3565280"/>
            <a:ext cx="929725" cy="1735928"/>
          </a:xfrm>
          <a:prstGeom prst="straightConnector1">
            <a:avLst/>
          </a:prstGeom>
          <a:noFill/>
          <a:ln w="38100" cap="flat" cmpd="sng" algn="ctr">
            <a:solidFill>
              <a:schemeClr val="tx1"/>
            </a:solidFill>
            <a:prstDash val="solid"/>
            <a:round/>
            <a:headEnd type="none" w="med" len="med"/>
            <a:tailEnd type="arrow"/>
          </a:ln>
          <a:effectLst/>
        </p:spPr>
      </p:cxnSp>
      <p:cxnSp>
        <p:nvCxnSpPr>
          <p:cNvPr id="41" name="直線矢印コネクタ 40"/>
          <p:cNvCxnSpPr/>
          <p:nvPr/>
        </p:nvCxnSpPr>
        <p:spPr bwMode="auto">
          <a:xfrm flipH="1" flipV="1">
            <a:off x="3563888" y="3429002"/>
            <a:ext cx="2088232" cy="1872206"/>
          </a:xfrm>
          <a:prstGeom prst="straightConnector1">
            <a:avLst/>
          </a:prstGeom>
          <a:no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73723130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1310</TotalTime>
  <Words>1919</Words>
  <Application>Microsoft Office PowerPoint</Application>
  <PresentationFormat>画面に合わせる (4:3)</PresentationFormat>
  <Paragraphs>78</Paragraphs>
  <Slides>14</Slides>
  <Notes>12</Notes>
  <HiddenSlides>0</HiddenSlides>
  <MMClips>0</MMClips>
  <ScaleCrop>false</ScaleCrop>
  <HeadingPairs>
    <vt:vector size="4" baseType="variant">
      <vt:variant>
        <vt:lpstr>テーマ</vt:lpstr>
      </vt:variant>
      <vt:variant>
        <vt:i4>1</vt:i4>
      </vt:variant>
      <vt:variant>
        <vt:lpstr>スライド タイトル</vt:lpstr>
      </vt:variant>
      <vt:variant>
        <vt:i4>14</vt:i4>
      </vt:variant>
    </vt:vector>
  </HeadingPairs>
  <TitlesOfParts>
    <vt:vector size="15" baseType="lpstr">
      <vt:lpstr>テーマ1</vt:lpstr>
      <vt:lpstr>応用物理学会春季学術講演会 2014年3月17日~20日 青山学院大学　相模原キャンパス</vt:lpstr>
      <vt:lpstr>共鳴トンネルダイオードを用いた反射型テラヘルツイメージング</vt:lpstr>
      <vt:lpstr>共鳴トンネルダイオード(RTD)</vt:lpstr>
      <vt:lpstr>共鳴トンネルダイオード(RTD)</vt:lpstr>
      <vt:lpstr>実験装置</vt:lpstr>
      <vt:lpstr>実験結果</vt:lpstr>
      <vt:lpstr>500 – 1100 GHz 領域での煙の 吸収スペクトル</vt:lpstr>
      <vt:lpstr>研究背景</vt:lpstr>
      <vt:lpstr>実験結果</vt:lpstr>
      <vt:lpstr>テラヘルツ帯の吸収スペクトルから得た ２つのガスの各時間における濃度</vt:lpstr>
      <vt:lpstr>テラヘルツ絶対電力測定のための微小熱量検出に関する検討</vt:lpstr>
      <vt:lpstr>研究背景</vt:lpstr>
      <vt:lpstr>THzカロリーメータ</vt:lpstr>
      <vt:lpstr>等温制御を行った冷却素子とヒータの直流応答特性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hayashi</cp:lastModifiedBy>
  <cp:revision>73</cp:revision>
  <cp:lastPrinted>2013-10-07T23:29:54Z</cp:lastPrinted>
  <dcterms:created xsi:type="dcterms:W3CDTF">2013-07-09T07:03:21Z</dcterms:created>
  <dcterms:modified xsi:type="dcterms:W3CDTF">2014-07-22T13:14:33Z</dcterms:modified>
</cp:coreProperties>
</file>